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6" r:id="rId5"/>
    <p:sldId id="264" r:id="rId6"/>
    <p:sldId id="265" r:id="rId7"/>
    <p:sldId id="280" r:id="rId8"/>
    <p:sldId id="281" r:id="rId9"/>
    <p:sldId id="282" r:id="rId10"/>
    <p:sldId id="260" r:id="rId11"/>
    <p:sldId id="274" r:id="rId12"/>
    <p:sldId id="268" r:id="rId13"/>
    <p:sldId id="275" r:id="rId14"/>
    <p:sldId id="277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3399"/>
    <a:srgbClr val="006666"/>
    <a:srgbClr val="0C788E"/>
    <a:srgbClr val="422C16"/>
    <a:srgbClr val="0099CC"/>
    <a:srgbClr val="660033"/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91" d="100"/>
          <a:sy n="91" d="100"/>
        </p:scale>
        <p:origin x="-41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51521" y="5301208"/>
            <a:ext cx="8609994" cy="936203"/>
          </a:xfrm>
        </p:spPr>
        <p:txBody>
          <a:bodyPr/>
          <a:lstStyle/>
          <a:p>
            <a:r>
              <a:rPr lang="ru-RU" sz="20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БЮДЖЕТНОЕДОШКОЛЬНОЕ ОБРАЗОВАТЕЛЬНОЕ УЧРЕЖДЕНИЕ «ДЕТСКИЙ САД ОБЩЕРАЗВИВАЮЩЕГО ВИДА № 158»</a:t>
            </a:r>
            <a:endParaRPr lang="es-ES" sz="2000" b="1" dirty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8547" y="404664"/>
            <a:ext cx="8712968" cy="2751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C00000"/>
                </a:solidFill>
              </a:rPr>
              <a:t>Образовательная Программа дошкольного образования (краткая презентация)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76672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семьями воспитанников ДОУ</a:t>
            </a:r>
            <a:endParaRPr lang="ru-RU" sz="20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213008"/>
            <a:ext cx="8136904" cy="2716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altLang="ru-RU" sz="2400" b="1" dirty="0" smtClean="0">
                <a:solidFill>
                  <a:srgbClr val="003399"/>
                </a:solidFill>
              </a:rPr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МБДОУ №158 одной из основных задач  является взаимодействие с семьей для обеспечения полноценного развития и реализации личности ребенка.  </a:t>
            </a:r>
          </a:p>
        </p:txBody>
      </p:sp>
    </p:spTree>
    <p:extLst>
      <p:ext uri="{BB962C8B-B14F-4D97-AF65-F5344CB8AC3E}">
        <p14:creationId xmlns="" xmlns:p14="http://schemas.microsoft.com/office/powerpoint/2010/main" val="183342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76672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семьями воспитанников ДОУ</a:t>
            </a:r>
            <a:endParaRPr lang="ru-RU" sz="20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213008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36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подчеркивает </a:t>
            </a:r>
            <a:r>
              <a:rPr lang="ru-RU" sz="36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ценность семьи как уникального института воспитания и необходимость развития ответственных и плодотворных отношений с семьями воспитанников</a:t>
            </a:r>
          </a:p>
        </p:txBody>
      </p:sp>
    </p:spTree>
    <p:extLst>
      <p:ext uri="{BB962C8B-B14F-4D97-AF65-F5344CB8AC3E}">
        <p14:creationId xmlns="" xmlns:p14="http://schemas.microsoft.com/office/powerpoint/2010/main" val="1833424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555776" y="476672"/>
            <a:ext cx="4082405" cy="86409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cs typeface="Times New Roman" pitchFamily="18" charset="0"/>
              </a:rPr>
              <a:t>Виды взаимоотношений ДОУ  с семьями воспитанников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67525" y="2276872"/>
            <a:ext cx="3644435" cy="15841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Сотрудничество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– это общение на равных, где ни одной из сторон взаимодействия не принадлежит привилегия указывать, контролировать, оценивать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499992" y="2096852"/>
            <a:ext cx="4032448" cy="21242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Взаимодействие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– способ организации совместной деятельности, которая  осуществляется на основании образного восприятия человеком себя, других людей и социальных явлений окружающего мира (социальной перцепции) и с помощью общения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H="1">
            <a:off x="2401370" y="1340768"/>
            <a:ext cx="2110250" cy="936104"/>
          </a:xfrm>
          <a:prstGeom prst="straightConnector1">
            <a:avLst/>
          </a:prstGeom>
          <a:noFill/>
          <a:ln w="9525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5" name="AutoShape 7"/>
          <p:cNvCxnSpPr>
            <a:cxnSpLocks noChangeShapeType="1"/>
            <a:endCxn id="5" idx="0"/>
          </p:cNvCxnSpPr>
          <p:nvPr/>
        </p:nvCxnSpPr>
        <p:spPr bwMode="auto">
          <a:xfrm>
            <a:off x="4499992" y="1340768"/>
            <a:ext cx="2016224" cy="756084"/>
          </a:xfrm>
          <a:prstGeom prst="straightConnector1">
            <a:avLst/>
          </a:prstGeom>
          <a:noFill/>
          <a:ln w="9525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="" xmlns:p14="http://schemas.microsoft.com/office/powerpoint/2010/main" val="269090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571480"/>
            <a:ext cx="87129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В основу совместной деятельности семьи и дошкольного учреждения</a:t>
            </a:r>
            <a:br>
              <a:rPr lang="ru-RU" altLang="ru-RU" sz="2000" b="1" i="1" dirty="0" smtClean="0">
                <a:solidFill>
                  <a:srgbClr val="C00000"/>
                </a:solidFill>
              </a:rPr>
            </a:br>
            <a:r>
              <a:rPr lang="ru-RU" altLang="ru-RU" sz="2000" b="1" i="1" dirty="0" smtClean="0">
                <a:solidFill>
                  <a:srgbClr val="C00000"/>
                </a:solidFill>
              </a:rPr>
              <a:t> заложены следующие принципы</a:t>
            </a:r>
            <a:r>
              <a:rPr lang="ru-RU" altLang="ru-RU" sz="2000" dirty="0" smtClean="0">
                <a:solidFill>
                  <a:srgbClr val="C00000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dirty="0" smtClean="0">
                <a:solidFill>
                  <a:srgbClr val="003399"/>
                </a:solidFill>
              </a:rPr>
              <a:t>единый подход к процессу воспитания ребёнка;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dirty="0" smtClean="0">
                <a:solidFill>
                  <a:srgbClr val="003399"/>
                </a:solidFill>
              </a:rPr>
              <a:t>открытость дошкольного учреждения для родителей;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dirty="0" smtClean="0">
                <a:solidFill>
                  <a:srgbClr val="003399"/>
                </a:solidFill>
              </a:rPr>
              <a:t>взаимное доверие  во взаимоотношениях педагогов и родителей;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dirty="0" smtClean="0">
                <a:solidFill>
                  <a:srgbClr val="003399"/>
                </a:solidFill>
              </a:rPr>
              <a:t>уважение и доброжелательность друг к другу;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dirty="0" smtClean="0">
                <a:solidFill>
                  <a:srgbClr val="003399"/>
                </a:solidFill>
              </a:rPr>
              <a:t>дифференцированный подход к каждой семье;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dirty="0" smtClean="0">
                <a:solidFill>
                  <a:srgbClr val="003399"/>
                </a:solidFill>
              </a:rPr>
              <a:t>равная ответственность родителей и педагогов.</a:t>
            </a:r>
            <a:r>
              <a:rPr lang="ru-RU" altLang="ru-RU" sz="2400" b="1" dirty="0" smtClean="0">
                <a:solidFill>
                  <a:srgbClr val="003399"/>
                </a:solidFill>
              </a:rPr>
              <a:t> </a:t>
            </a:r>
            <a:endParaRPr lang="ru-RU" altLang="ru-RU" sz="2400" dirty="0" smtClean="0">
              <a:solidFill>
                <a:srgbClr val="003399"/>
              </a:solidFill>
            </a:endParaRPr>
          </a:p>
          <a:p>
            <a:pPr algn="ctr">
              <a:spcAft>
                <a:spcPts val="0"/>
              </a:spcAft>
            </a:pPr>
            <a:endParaRPr lang="ru-RU" sz="2000" dirty="0">
              <a:solidFill>
                <a:srgbClr val="C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6700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571480"/>
            <a:ext cx="871296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>
                  <a:prstDash val="solid"/>
                </a:ln>
                <a:solidFill>
                  <a:srgbClr val="003399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Спасибо, что </a:t>
            </a:r>
          </a:p>
          <a:p>
            <a:pPr algn="ctr"/>
            <a:r>
              <a:rPr lang="ru-RU" sz="4800" b="1" dirty="0" smtClean="0">
                <a:ln>
                  <a:prstDash val="solid"/>
                </a:ln>
                <a:solidFill>
                  <a:srgbClr val="003399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Вы с нами!</a:t>
            </a:r>
          </a:p>
          <a:p>
            <a:pPr algn="ctr"/>
            <a:endParaRPr lang="ru-RU" sz="36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endParaRPr lang="ru-RU" sz="36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endParaRPr lang="ru-RU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670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476672"/>
            <a:ext cx="85689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детском саду функционируют </a:t>
            </a:r>
            <a:r>
              <a:rPr lang="ru-RU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групп </a:t>
            </a:r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общеразвивающей направленности:</a:t>
            </a:r>
          </a:p>
          <a:p>
            <a:pPr algn="ctr"/>
            <a:endParaRPr lang="ru-RU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группа раннего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возраста - от </a:t>
            </a: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1,5 до 3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2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младшая </a:t>
            </a: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от </a:t>
            </a: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2,5 до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4 лет</a:t>
            </a:r>
            <a:endParaRPr lang="ru-RU" sz="2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группа - от </a:t>
            </a: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4 до 5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2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старшая  группа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от </a:t>
            </a: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5 до 6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2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подготовительная группа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от </a:t>
            </a:r>
            <a:r>
              <a:rPr lang="ru-RU" sz="2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6 до 7 </a:t>
            </a:r>
            <a:r>
              <a:rPr lang="ru-RU" sz="2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Всего детский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сад посещает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175 воспитанников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595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7129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3399"/>
                </a:solidFill>
                <a:latin typeface="Times New Roman"/>
                <a:ea typeface="Times New Roman"/>
              </a:rPr>
              <a:t>Основная образовательная программа дошкольного образования </a:t>
            </a:r>
            <a:r>
              <a:rPr lang="ru-RU" dirty="0" smtClean="0">
                <a:solidFill>
                  <a:srgbClr val="003399"/>
                </a:solidFill>
                <a:latin typeface="Times New Roman"/>
                <a:ea typeface="Times New Roman"/>
              </a:rPr>
              <a:t>МБДОУ </a:t>
            </a:r>
            <a:r>
              <a:rPr lang="ru-RU" dirty="0">
                <a:solidFill>
                  <a:srgbClr val="003399"/>
                </a:solidFill>
                <a:latin typeface="Times New Roman"/>
                <a:ea typeface="Times New Roman"/>
              </a:rPr>
              <a:t>«Детский сад </a:t>
            </a:r>
            <a:r>
              <a:rPr lang="ru-RU" dirty="0" err="1" smtClean="0">
                <a:solidFill>
                  <a:srgbClr val="003399"/>
                </a:solidFill>
                <a:latin typeface="Times New Roman"/>
                <a:ea typeface="Times New Roman"/>
              </a:rPr>
              <a:t>общеразвивающего</a:t>
            </a:r>
            <a:r>
              <a:rPr lang="ru-RU" dirty="0" smtClean="0">
                <a:solidFill>
                  <a:srgbClr val="003399"/>
                </a:solidFill>
                <a:latin typeface="Times New Roman"/>
                <a:ea typeface="Times New Roman"/>
              </a:rPr>
              <a:t> вида № 158» </a:t>
            </a:r>
            <a:r>
              <a:rPr lang="ru-RU" dirty="0">
                <a:solidFill>
                  <a:srgbClr val="003399"/>
                </a:solidFill>
                <a:latin typeface="Times New Roman"/>
                <a:ea typeface="Times New Roman"/>
              </a:rPr>
              <a:t>разработана в соответствии с федеральным государственным образовательным стандартом дошкольного образования (Приказ Министерства образования и науки РФ от 17 октября 2013 г. №1155</a:t>
            </a:r>
            <a:r>
              <a:rPr lang="ru-RU" dirty="0" smtClean="0">
                <a:solidFill>
                  <a:srgbClr val="003399"/>
                </a:solidFill>
                <a:latin typeface="Times New Roman"/>
                <a:ea typeface="Times New Roman"/>
              </a:rPr>
              <a:t>)</a:t>
            </a:r>
            <a:endParaRPr lang="ru-RU" dirty="0">
              <a:solidFill>
                <a:srgbClr val="003399"/>
              </a:solidFill>
              <a:latin typeface="Times New Roman"/>
              <a:ea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80978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564904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3399"/>
                </a:solidFill>
                <a:latin typeface="Times New Roman"/>
                <a:ea typeface="Times New Roman"/>
              </a:rPr>
              <a:t>При разработке Программы учитывались </a:t>
            </a:r>
            <a:r>
              <a:rPr lang="ru-RU" b="1" dirty="0" smtClean="0">
                <a:solidFill>
                  <a:srgbClr val="003399"/>
                </a:solidFill>
                <a:latin typeface="Times New Roman"/>
                <a:ea typeface="Times New Roman"/>
              </a:rPr>
              <a:t>нормативные </a:t>
            </a:r>
            <a:r>
              <a:rPr lang="ru-RU" b="1" dirty="0">
                <a:solidFill>
                  <a:srgbClr val="003399"/>
                </a:solidFill>
                <a:latin typeface="Times New Roman"/>
                <a:ea typeface="Times New Roman"/>
              </a:rPr>
              <a:t>документы</a:t>
            </a:r>
            <a:r>
              <a:rPr lang="ru-RU" b="1" dirty="0" smtClean="0">
                <a:solidFill>
                  <a:srgbClr val="003399"/>
                </a:solidFill>
                <a:latin typeface="Times New Roman"/>
                <a:ea typeface="Times New Roman"/>
              </a:rPr>
              <a:t>:</a:t>
            </a:r>
          </a:p>
          <a:p>
            <a:pPr algn="ctr"/>
            <a:endParaRPr lang="ru-RU" b="1" dirty="0" smtClean="0">
              <a:solidFill>
                <a:srgbClr val="003399"/>
              </a:solidFill>
              <a:latin typeface="Times New Roman"/>
              <a:ea typeface="Times New Roman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РФ» от 29 декабря 2012 г. №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273-ФЗ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 государственный образовательный стандарт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образования (ФГОС ДО)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СанПиН 2.4.1.3049-13 «Санитарно- эпидемиологические требования к устройству, содержанию и организации режима работы дошкольных образовательных организаций»</a:t>
            </a:r>
          </a:p>
        </p:txBody>
      </p:sp>
    </p:spTree>
    <p:extLst>
      <p:ext uri="{BB962C8B-B14F-4D97-AF65-F5344CB8AC3E}">
        <p14:creationId xmlns="" xmlns:p14="http://schemas.microsoft.com/office/powerpoint/2010/main" val="49600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Программа учитывает потребности воспитанников, их родителей, общественности и социума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1448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Содержание Программы учитывает возрастные и индивидуальные особенности контингента детей, воспитывающихся в образовательном учреждении </a:t>
            </a:r>
          </a:p>
          <a:p>
            <a:pPr lvl="0" algn="ctr"/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4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вида № 158» </a:t>
            </a:r>
            <a:endParaRPr lang="ru-RU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все фото\SDC182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14686"/>
            <a:ext cx="2643206" cy="2000264"/>
          </a:xfrm>
          <a:prstGeom prst="rect">
            <a:avLst/>
          </a:prstGeom>
          <a:noFill/>
        </p:spPr>
      </p:pic>
      <p:pic>
        <p:nvPicPr>
          <p:cNvPr id="1027" name="Picture 3" descr="D:\все фото\SDC182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14686"/>
            <a:ext cx="2428892" cy="1928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8556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Основные цели Программы: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995" y="1484784"/>
            <a:ext cx="871296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Создание </a:t>
            </a:r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благоприятных условий для полноценного проживания </a:t>
            </a:r>
            <a:endParaRPr lang="ru-RU" sz="20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ребенком </a:t>
            </a:r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детства</a:t>
            </a:r>
            <a:endParaRPr lang="ru-RU" sz="20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Формирование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основ базовой культуры личности, всестороннее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развитие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психических и физических качеств в соответствии с </a:t>
            </a:r>
            <a:endParaRPr lang="ru-RU" sz="2000" b="1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возрастными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и индивидуальными особенностями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0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Подготовка </a:t>
            </a:r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 жизни в современном обществе, обучению в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школе</a:t>
            </a:r>
            <a:endParaRPr lang="ru-RU" sz="20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- Обеспечение </a:t>
            </a: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безопасности жизнедеятельности дошкольника</a:t>
            </a:r>
          </a:p>
        </p:txBody>
      </p:sp>
    </p:spTree>
    <p:extLst>
      <p:ext uri="{BB962C8B-B14F-4D97-AF65-F5344CB8AC3E}">
        <p14:creationId xmlns="" xmlns:p14="http://schemas.microsoft.com/office/powerpoint/2010/main" val="403626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712968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400" b="1" dirty="0" smtClean="0">
                <a:solidFill>
                  <a:srgbClr val="003399"/>
                </a:solidFill>
                <a:latin typeface="Times New Roman"/>
                <a:ea typeface="Times New Roman"/>
              </a:rPr>
              <a:t>Содержание Программы обеспечивает развитие личности, мотивации и способностей детей в различных видах детской </a:t>
            </a:r>
            <a:r>
              <a:rPr lang="ru-RU" sz="2400" b="1" dirty="0" smtClean="0">
                <a:solidFill>
                  <a:srgbClr val="003399"/>
                </a:solidFill>
                <a:latin typeface="Times New Roman"/>
                <a:ea typeface="Times New Roman"/>
              </a:rPr>
              <a:t>деятельности </a:t>
            </a:r>
            <a:r>
              <a:rPr lang="ru-RU" sz="2400" b="1" dirty="0" smtClean="0">
                <a:solidFill>
                  <a:srgbClr val="003399"/>
                </a:solidFill>
                <a:latin typeface="Times New Roman"/>
                <a:ea typeface="Times New Roman"/>
              </a:rPr>
              <a:t>и </a:t>
            </a:r>
            <a:r>
              <a:rPr lang="ru-RU" sz="2400" b="1" dirty="0">
                <a:solidFill>
                  <a:srgbClr val="003399"/>
                </a:solidFill>
                <a:latin typeface="Times New Roman"/>
                <a:ea typeface="Times New Roman"/>
              </a:rPr>
              <a:t>охватывает </a:t>
            </a:r>
          </a:p>
          <a:p>
            <a:pPr lvl="0" algn="ctr">
              <a:spcAft>
                <a:spcPts val="0"/>
              </a:spcAft>
            </a:pPr>
            <a:r>
              <a:rPr lang="ru-RU" sz="2400" b="1" dirty="0">
                <a:solidFill>
                  <a:srgbClr val="003399"/>
                </a:solidFill>
                <a:latin typeface="Times New Roman"/>
                <a:ea typeface="Times New Roman"/>
              </a:rPr>
              <a:t>следующие образовательные области: </a:t>
            </a:r>
          </a:p>
          <a:p>
            <a:pPr lvl="0" algn="ctr">
              <a:spcAft>
                <a:spcPts val="0"/>
              </a:spcAft>
            </a:pPr>
            <a:endParaRPr lang="ru-RU" sz="2400" b="1" dirty="0">
              <a:solidFill>
                <a:srgbClr val="003399"/>
              </a:solidFill>
              <a:latin typeface="Times New Roman"/>
              <a:ea typeface="Calibri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социально-коммуникативное развитие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познавательное развитие</a:t>
            </a:r>
            <a:endParaRPr lang="ru-RU" sz="2800" b="1" dirty="0">
              <a:solidFill>
                <a:srgbClr val="C00000"/>
              </a:solidFill>
              <a:latin typeface="Times New Roman"/>
              <a:ea typeface="Calibri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речевое развитие</a:t>
            </a:r>
            <a:endParaRPr lang="ru-RU" sz="2800" b="1" dirty="0">
              <a:solidFill>
                <a:srgbClr val="C00000"/>
              </a:solidFill>
              <a:latin typeface="Times New Roman"/>
              <a:ea typeface="Calibri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художественно эстетическое развитие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физическое развитие</a:t>
            </a:r>
            <a:endParaRPr lang="ru-RU" sz="2800" b="1" dirty="0">
              <a:solidFill>
                <a:srgbClr val="C00000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818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3" y="357167"/>
          <a:ext cx="8643997" cy="46515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81332"/>
                <a:gridCol w="1330051"/>
                <a:gridCol w="1551282"/>
                <a:gridCol w="2881332"/>
              </a:tblGrid>
              <a:tr h="1558493"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/>
                        <a:t>• Социальный мир</a:t>
                      </a:r>
                    </a:p>
                    <a:p>
                      <a:r>
                        <a:rPr lang="ru-RU" sz="1200" b="0" kern="1200" baseline="0" dirty="0" smtClean="0"/>
                        <a:t>• Труд</a:t>
                      </a:r>
                    </a:p>
                    <a:p>
                      <a:r>
                        <a:rPr lang="ru-RU" sz="1200" b="0" kern="1200" baseline="0" dirty="0" smtClean="0"/>
                        <a:t>• Безопасность</a:t>
                      </a:r>
                    </a:p>
                    <a:p>
                      <a:endParaRPr lang="ru-RU" sz="1800" kern="1200" baseline="0" dirty="0" smtClean="0"/>
                    </a:p>
                    <a:p>
                      <a:endParaRPr lang="ru-RU" sz="1800" kern="1200" baseline="0" dirty="0" smtClean="0"/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Социально –</a:t>
                      </a:r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коммуникативное  развитие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b="0" kern="1200" baseline="0" dirty="0" smtClean="0"/>
                        <a:t>• Двигательная деятельность</a:t>
                      </a:r>
                    </a:p>
                    <a:p>
                      <a:r>
                        <a:rPr lang="ru-RU" sz="1200" b="0" kern="1200" baseline="0" dirty="0" smtClean="0"/>
                        <a:t>• Становление у детей</a:t>
                      </a:r>
                    </a:p>
                    <a:p>
                      <a:r>
                        <a:rPr lang="ru-RU" sz="1200" b="0" kern="1200" baseline="0" dirty="0" smtClean="0"/>
                        <a:t>ценностей здорового</a:t>
                      </a:r>
                    </a:p>
                    <a:p>
                      <a:r>
                        <a:rPr lang="ru-RU" sz="1200" b="0" kern="1200" baseline="0" dirty="0" smtClean="0"/>
                        <a:t>образа жизни</a:t>
                      </a:r>
                    </a:p>
                    <a:p>
                      <a:endParaRPr lang="ru-RU" sz="1200" kern="1200" baseline="0" dirty="0" smtClean="0"/>
                    </a:p>
                    <a:p>
                      <a:endParaRPr lang="ru-RU" sz="1200" kern="1200" baseline="0" dirty="0" smtClean="0"/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Физическое</a:t>
                      </a:r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развитие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0" kern="1200" baseline="0" dirty="0" smtClean="0"/>
                        <a:t> Художественная деятельность</a:t>
                      </a:r>
                    </a:p>
                    <a:p>
                      <a:r>
                        <a:rPr lang="ru-RU" sz="1200" b="0" kern="1200" baseline="0" dirty="0" smtClean="0"/>
                        <a:t>• Музыкальное развитие</a:t>
                      </a:r>
                    </a:p>
                    <a:p>
                      <a:r>
                        <a:rPr lang="ru-RU" sz="1200" b="0" kern="1200" baseline="0" dirty="0" smtClean="0"/>
                        <a:t>• Чтение художественной литературы</a:t>
                      </a:r>
                    </a:p>
                    <a:p>
                      <a:endParaRPr lang="ru-RU" sz="1400" kern="1200" baseline="0" dirty="0" smtClean="0"/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Художественно-</a:t>
                      </a:r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развитие</a:t>
                      </a:r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</a:rPr>
                        <a:t>эстетическое</a:t>
                      </a:r>
                      <a:endParaRPr lang="ru-RU" sz="14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7516">
                <a:tc gridSpan="4">
                  <a:txBody>
                    <a:bodyPr/>
                    <a:lstStyle/>
                    <a:p>
                      <a:pPr algn="ctr"/>
                      <a:endParaRPr lang="ru-RU" sz="1800" kern="1200" baseline="0" dirty="0" smtClean="0"/>
                    </a:p>
                    <a:p>
                      <a:pPr algn="ctr"/>
                      <a:r>
                        <a:rPr lang="ru-RU" sz="1800" b="1" kern="1200" baseline="0" dirty="0" smtClean="0">
                          <a:solidFill>
                            <a:srgbClr val="0070C0"/>
                          </a:solidFill>
                        </a:rPr>
                        <a:t>Образовательные области</a:t>
                      </a:r>
                      <a:endParaRPr lang="ru-RU" b="1" i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9602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 smtClean="0">
                          <a:solidFill>
                            <a:srgbClr val="FF0000"/>
                          </a:solidFill>
                        </a:rPr>
                        <a:t>Познавательное развитие       </a:t>
                      </a:r>
                      <a:r>
                        <a:rPr lang="ru-RU" sz="1400" b="1" kern="1200" baseline="0" dirty="0" smtClean="0"/>
                        <a:t>                                                                 </a:t>
                      </a:r>
                    </a:p>
                    <a:p>
                      <a:r>
                        <a:rPr lang="ru-RU" sz="1200" kern="1200" baseline="0" dirty="0" smtClean="0"/>
                        <a:t>• </a:t>
                      </a:r>
                      <a:r>
                        <a:rPr lang="ru-RU" sz="1200" kern="1200" baseline="0" dirty="0" smtClean="0"/>
                        <a:t>Сенсорное развитие</a:t>
                      </a:r>
                    </a:p>
                    <a:p>
                      <a:r>
                        <a:rPr lang="ru-RU" sz="1200" kern="1200" baseline="0" dirty="0" smtClean="0"/>
                        <a:t>• Развитие познавательно-</a:t>
                      </a:r>
                    </a:p>
                    <a:p>
                      <a:r>
                        <a:rPr lang="ru-RU" sz="1200" kern="1200" baseline="0" dirty="0" smtClean="0"/>
                        <a:t>исследовательской и продуктивной</a:t>
                      </a:r>
                    </a:p>
                    <a:p>
                      <a:r>
                        <a:rPr lang="ru-RU" sz="1200" kern="1200" baseline="0" dirty="0" smtClean="0"/>
                        <a:t>(конструктивной) деятельности</a:t>
                      </a:r>
                    </a:p>
                    <a:p>
                      <a:r>
                        <a:rPr lang="ru-RU" sz="1200" kern="1200" baseline="0" dirty="0" smtClean="0"/>
                        <a:t>• Формирование элементарных</a:t>
                      </a:r>
                    </a:p>
                    <a:p>
                      <a:r>
                        <a:rPr lang="ru-RU" sz="1200" kern="1200" baseline="0" dirty="0" smtClean="0"/>
                        <a:t>математических представлений</a:t>
                      </a:r>
                    </a:p>
                    <a:p>
                      <a:r>
                        <a:rPr lang="ru-RU" sz="1200" kern="1200" baseline="0" dirty="0" smtClean="0"/>
                        <a:t>• Формирование целостной картины мира,</a:t>
                      </a:r>
                    </a:p>
                    <a:p>
                      <a:r>
                        <a:rPr lang="ru-RU" sz="1200" kern="1200" baseline="0" dirty="0" smtClean="0"/>
                        <a:t>расширение кругозора детей</a:t>
                      </a:r>
                      <a:endParaRPr lang="ru-RU" sz="12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 smtClean="0">
                          <a:solidFill>
                            <a:srgbClr val="FF0000"/>
                          </a:solidFill>
                        </a:rPr>
                        <a:t>Речевое развитие</a:t>
                      </a:r>
                    </a:p>
                    <a:p>
                      <a:r>
                        <a:rPr lang="ru-RU" sz="1200" kern="1200" baseline="0" dirty="0" smtClean="0"/>
                        <a:t>• </a:t>
                      </a:r>
                      <a:r>
                        <a:rPr lang="ru-RU" sz="1200" kern="1200" baseline="0" dirty="0" smtClean="0"/>
                        <a:t>Развитие свободного общения с</a:t>
                      </a:r>
                    </a:p>
                    <a:p>
                      <a:r>
                        <a:rPr lang="ru-RU" sz="1200" kern="1200" baseline="0" dirty="0" smtClean="0"/>
                        <a:t>взрослыми и детьми</a:t>
                      </a:r>
                    </a:p>
                    <a:p>
                      <a:r>
                        <a:rPr lang="ru-RU" sz="1200" kern="1200" baseline="0" dirty="0" smtClean="0"/>
                        <a:t>• Развитие всех компонентов устной речи</a:t>
                      </a:r>
                    </a:p>
                    <a:p>
                      <a:r>
                        <a:rPr lang="ru-RU" sz="1200" kern="1200" baseline="0" dirty="0" smtClean="0"/>
                        <a:t>детей (лексической стороны,</a:t>
                      </a:r>
                    </a:p>
                    <a:p>
                      <a:r>
                        <a:rPr lang="ru-RU" sz="1200" kern="1200" baseline="0" dirty="0" smtClean="0"/>
                        <a:t>грамматического строя речи,</a:t>
                      </a:r>
                    </a:p>
                    <a:p>
                      <a:r>
                        <a:rPr lang="ru-RU" sz="1200" kern="1200" baseline="0" dirty="0" smtClean="0"/>
                        <a:t>произносительной стороны речи; связной</a:t>
                      </a:r>
                    </a:p>
                    <a:p>
                      <a:r>
                        <a:rPr lang="ru-RU" sz="1200" kern="1200" baseline="0" dirty="0" smtClean="0"/>
                        <a:t>речи – диалогической и монологической</a:t>
                      </a:r>
                    </a:p>
                    <a:p>
                      <a:r>
                        <a:rPr lang="ru-RU" sz="1200" kern="1200" baseline="0" dirty="0" smtClean="0"/>
                        <a:t>форм ) в различных формах и видах</a:t>
                      </a:r>
                    </a:p>
                    <a:p>
                      <a:r>
                        <a:rPr lang="ru-RU" sz="1200" kern="1200" baseline="0" dirty="0" smtClean="0"/>
                        <a:t>детской деятельности</a:t>
                      </a:r>
                    </a:p>
                    <a:p>
                      <a:r>
                        <a:rPr lang="ru-RU" sz="1200" kern="1200" baseline="0" dirty="0" smtClean="0"/>
                        <a:t>• Практическое овладение обучающимися</a:t>
                      </a:r>
                    </a:p>
                    <a:p>
                      <a:r>
                        <a:rPr lang="ru-RU" sz="1200" kern="1200" baseline="0" dirty="0" smtClean="0"/>
                        <a:t>нормами речи</a:t>
                      </a:r>
                      <a:endParaRPr lang="ru-RU" sz="12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2000" dirty="0" smtClean="0">
                <a:solidFill>
                  <a:srgbClr val="3366CC"/>
                </a:solidFill>
              </a:rPr>
              <a:t>Используемые примерные программы</a:t>
            </a:r>
            <a:endParaRPr lang="ru-RU" sz="2000" dirty="0">
              <a:solidFill>
                <a:srgbClr val="3366CC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714357"/>
            <a:ext cx="4040188" cy="357190"/>
          </a:xfrm>
        </p:spPr>
        <p:txBody>
          <a:bodyPr/>
          <a:lstStyle/>
          <a:p>
            <a:r>
              <a:rPr lang="ru-RU" sz="1400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428737"/>
            <a:ext cx="2114536" cy="3714776"/>
          </a:xfrm>
        </p:spPr>
        <p:txBody>
          <a:bodyPr/>
          <a:lstStyle/>
          <a:p>
            <a:pPr>
              <a:buNone/>
            </a:pPr>
            <a:r>
              <a:rPr lang="ru-RU" sz="1400" b="1" dirty="0" smtClean="0"/>
              <a:t>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kern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kern="1200" dirty="0" smtClean="0">
                <a:latin typeface="Times New Roman" pitchFamily="18" charset="0"/>
                <a:cs typeface="Times New Roman" pitchFamily="18" charset="0"/>
              </a:rPr>
              <a:t>Познавательное</a:t>
            </a:r>
          </a:p>
          <a:p>
            <a:pPr>
              <a:buNone/>
            </a:pPr>
            <a:r>
              <a:rPr lang="ru-RU" sz="1400" b="1" kern="1200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kern="1200" dirty="0" smtClean="0"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14357"/>
            <a:ext cx="4041775" cy="357189"/>
          </a:xfrm>
        </p:spPr>
        <p:txBody>
          <a:bodyPr/>
          <a:lstStyle/>
          <a:p>
            <a:r>
              <a:rPr lang="ru-RU" sz="1400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</a:t>
            </a:r>
            <a:endParaRPr lang="ru-RU" sz="1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643174" y="1142985"/>
            <a:ext cx="6215106" cy="37862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под.редакциейР.Б.Стеркина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                                       «Основы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безопасности детей дошкольного возраста»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        Программа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«Я, ты, мы»  Авт. О.Л.Князева,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Р.Б.Стеркина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        Козлова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С.А. </a:t>
            </a:r>
            <a:r>
              <a:rPr lang="ru-RU" sz="1400" b="1" kern="1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Я –человек»- М.: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Линка-Пресс,2001</a:t>
            </a:r>
          </a:p>
          <a:p>
            <a:pPr>
              <a:buFont typeface="Arial" pitchFamily="34" charset="0"/>
              <a:buChar char="•"/>
            </a:pPr>
            <a:endParaRPr lang="ru-RU" sz="1400" kern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Дыбина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О.В.  Ребенок и окружающий мир. Программа  и  методические рекомендации. – М.: Мозаика – Синтез,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2006</a:t>
            </a:r>
          </a:p>
          <a:p>
            <a:pPr>
              <a:buNone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Куцакова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 Л.В.  «Конструирование  и  ручной  труд  в  детском  саду».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Михайлова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З.А. Математика – это интересно. Игровые ситуации для детей дошкольного возраста.- СПб: «Детство- Пресс, 2002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400" kern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Занятия по развитию речи для детей 3-5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лет                                                                               /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Под ред.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О.С.Ушаковой.-М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.: ТЦ Сфера, 2010.-192с.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 Занятия по развитию речи для детей 5-7 лет                                                                                  / Под ред.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О.С.Ушаковой.-М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.: ТЦ Сфера, 2010.-192с.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Придумай слово: Речевые игры и упражнения для дошкольников. Под. Ред. О.С. Ушаковой. – М.: Изд-во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Инститкта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Психиатрии, 2011.- 2001с.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25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0"/>
            <a:ext cx="4040188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71480"/>
            <a:ext cx="4040188" cy="5554683"/>
          </a:xfrm>
        </p:spPr>
        <p:txBody>
          <a:bodyPr/>
          <a:lstStyle/>
          <a:p>
            <a:pPr>
              <a:buNone/>
            </a:pPr>
            <a:r>
              <a:rPr lang="ru-RU" sz="14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</a:t>
            </a:r>
            <a:r>
              <a:rPr lang="ru-RU" sz="14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Физическое </a:t>
            </a:r>
            <a:r>
              <a:rPr lang="ru-RU" sz="14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>
              <a:buNone/>
            </a:pPr>
            <a:endParaRPr lang="ru-RU" sz="1400" b="1" dirty="0" smtClean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3366CC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214291"/>
            <a:ext cx="4041775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4810" y="571481"/>
            <a:ext cx="4572033" cy="471490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Лыкова  И.А. программа  по художественному  воспитанию,  обучению  и  развитию  детей  2-7 лет  «Цветные  ладошки» 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Комарова  Т.С. Изобразительная  деятельность  в детском  саду. – М.: Мозаика- Синтез, 2005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Программа  «Ладушки». И.м. </a:t>
            </a: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Каплунова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, И.А. Новосельцева. – Санкт-Петербург: издательство «Композитор», 2000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pPr>
              <a:buNone/>
            </a:pPr>
            <a:endParaRPr lang="ru-RU" sz="1400" kern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Пензулаева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Л. И. Оздоровительная гимнастика для детей 3-7 лет. — М.: Мозаика-Синтез,2009-2010.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Белая К.Ю. Формирование основ безопасности у дошкольников. — М.: Мозаика-Синтез,2009-2010.</a:t>
            </a:r>
          </a:p>
          <a:p>
            <a:pPr>
              <a:buFont typeface="Arial" pitchFamily="34" charset="0"/>
              <a:buChar char="•"/>
            </a:pPr>
            <a:r>
              <a:rPr lang="ru-RU" sz="1400" kern="1200" dirty="0" err="1" smtClean="0">
                <a:latin typeface="Times New Roman" pitchFamily="18" charset="0"/>
                <a:cs typeface="Times New Roman" pitchFamily="18" charset="0"/>
              </a:rPr>
              <a:t>Пензулаева</a:t>
            </a:r>
            <a:r>
              <a:rPr lang="ru-RU" sz="1400" kern="1200" dirty="0" smtClean="0">
                <a:latin typeface="Times New Roman" pitchFamily="18" charset="0"/>
                <a:cs typeface="Times New Roman" pitchFamily="18" charset="0"/>
              </a:rPr>
              <a:t> Л. И. Физкультурные занятия в детском саду. Вторая младшая группа. Средняя группа. Старшая группа. Подготовительная группа. — М.: Мозаика-Синтез, 2009-2010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М.Д. Воспитание здорового ребенка. – М.: АРКТИ, 1997г.</a:t>
            </a:r>
          </a:p>
          <a:p>
            <a:pPr>
              <a:buFont typeface="Arial" pitchFamily="34" charset="0"/>
              <a:buChar char="•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5145</TotalTime>
  <Words>810</Words>
  <Application>Microsoft Office PowerPoint</Application>
  <PresentationFormat>Экран (4:3)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Diseño predeterminado</vt:lpstr>
      <vt:lpstr>МУНИЦИПАЛЬНОЕ БЮДЖЕТНОЕДОШКОЛЬНОЕ ОБРАЗОВАТЕЛЬНОЕ УЧРЕЖДЕНИЕ «ДЕТСКИЙ САД ОБЩЕРАЗВИВАЮЩЕГО ВИДА № 158»</vt:lpstr>
      <vt:lpstr>Слайд 2</vt:lpstr>
      <vt:lpstr>Слайд 3</vt:lpstr>
      <vt:lpstr>Слайд 4</vt:lpstr>
      <vt:lpstr>Слайд 5</vt:lpstr>
      <vt:lpstr>Слайд 6</vt:lpstr>
      <vt:lpstr>Слайд 7</vt:lpstr>
      <vt:lpstr>Используемые примерные программы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ussr</cp:lastModifiedBy>
  <cp:revision>749</cp:revision>
  <dcterms:created xsi:type="dcterms:W3CDTF">2010-05-23T14:28:12Z</dcterms:created>
  <dcterms:modified xsi:type="dcterms:W3CDTF">2016-12-15T14:51:34Z</dcterms:modified>
</cp:coreProperties>
</file>