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87" autoAdjust="0"/>
    <p:restoredTop sz="96408" autoAdjust="0"/>
  </p:normalViewPr>
  <p:slideViewPr>
    <p:cSldViewPr snapToGrid="0">
      <p:cViewPr varScale="1">
        <p:scale>
          <a:sx n="70" d="100"/>
          <a:sy n="70" d="100"/>
        </p:scale>
        <p:origin x="-702"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DC7FDEC-ED45-4081-9D17-FBD390BE2C7D}" type="datetimeFigureOut">
              <a:rPr lang="ru-RU" smtClean="0"/>
              <a:pPr/>
              <a:t>25.01.2018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1E2D7B-9253-4828-AC94-368C9A795F58}" type="slidenum">
              <a:rPr lang="ru-RU" smtClean="0"/>
              <a:pPr/>
              <a:t>‹#›</a:t>
            </a:fld>
            <a:endParaRPr lang="ru-RU"/>
          </a:p>
        </p:txBody>
      </p:sp>
    </p:spTree>
    <p:extLst>
      <p:ext uri="{BB962C8B-B14F-4D97-AF65-F5344CB8AC3E}">
        <p14:creationId xmlns:p14="http://schemas.microsoft.com/office/powerpoint/2010/main" xmlns="" val="2462490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DC7FDEC-ED45-4081-9D17-FBD390BE2C7D}" type="datetimeFigureOut">
              <a:rPr lang="ru-RU" smtClean="0"/>
              <a:pPr/>
              <a:t>25.01.2018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1E2D7B-9253-4828-AC94-368C9A795F58}" type="slidenum">
              <a:rPr lang="ru-RU" smtClean="0"/>
              <a:pPr/>
              <a:t>‹#›</a:t>
            </a:fld>
            <a:endParaRPr lang="ru-RU"/>
          </a:p>
        </p:txBody>
      </p:sp>
    </p:spTree>
    <p:extLst>
      <p:ext uri="{BB962C8B-B14F-4D97-AF65-F5344CB8AC3E}">
        <p14:creationId xmlns:p14="http://schemas.microsoft.com/office/powerpoint/2010/main" xmlns="" val="3133123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DC7FDEC-ED45-4081-9D17-FBD390BE2C7D}" type="datetimeFigureOut">
              <a:rPr lang="ru-RU" smtClean="0"/>
              <a:pPr/>
              <a:t>25.01.2018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1E2D7B-9253-4828-AC94-368C9A795F58}" type="slidenum">
              <a:rPr lang="ru-RU" smtClean="0"/>
              <a:pPr/>
              <a:t>‹#›</a:t>
            </a:fld>
            <a:endParaRPr lang="ru-RU"/>
          </a:p>
        </p:txBody>
      </p:sp>
    </p:spTree>
    <p:extLst>
      <p:ext uri="{BB962C8B-B14F-4D97-AF65-F5344CB8AC3E}">
        <p14:creationId xmlns:p14="http://schemas.microsoft.com/office/powerpoint/2010/main" xmlns="" val="4027801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DC7FDEC-ED45-4081-9D17-FBD390BE2C7D}" type="datetimeFigureOut">
              <a:rPr lang="ru-RU" smtClean="0"/>
              <a:pPr/>
              <a:t>25.01.2018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1E2D7B-9253-4828-AC94-368C9A795F58}" type="slidenum">
              <a:rPr lang="ru-RU" smtClean="0"/>
              <a:pPr/>
              <a:t>‹#›</a:t>
            </a:fld>
            <a:endParaRPr lang="ru-RU"/>
          </a:p>
        </p:txBody>
      </p:sp>
    </p:spTree>
    <p:extLst>
      <p:ext uri="{BB962C8B-B14F-4D97-AF65-F5344CB8AC3E}">
        <p14:creationId xmlns:p14="http://schemas.microsoft.com/office/powerpoint/2010/main" xmlns="" val="3946944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DC7FDEC-ED45-4081-9D17-FBD390BE2C7D}" type="datetimeFigureOut">
              <a:rPr lang="ru-RU" smtClean="0"/>
              <a:pPr/>
              <a:t>25.01.2018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1E2D7B-9253-4828-AC94-368C9A795F58}" type="slidenum">
              <a:rPr lang="ru-RU" smtClean="0"/>
              <a:pPr/>
              <a:t>‹#›</a:t>
            </a:fld>
            <a:endParaRPr lang="ru-RU"/>
          </a:p>
        </p:txBody>
      </p:sp>
    </p:spTree>
    <p:extLst>
      <p:ext uri="{BB962C8B-B14F-4D97-AF65-F5344CB8AC3E}">
        <p14:creationId xmlns:p14="http://schemas.microsoft.com/office/powerpoint/2010/main" xmlns="" val="241483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DC7FDEC-ED45-4081-9D17-FBD390BE2C7D}" type="datetimeFigureOut">
              <a:rPr lang="ru-RU" smtClean="0"/>
              <a:pPr/>
              <a:t>25.01.2018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1E2D7B-9253-4828-AC94-368C9A795F58}" type="slidenum">
              <a:rPr lang="ru-RU" smtClean="0"/>
              <a:pPr/>
              <a:t>‹#›</a:t>
            </a:fld>
            <a:endParaRPr lang="ru-RU"/>
          </a:p>
        </p:txBody>
      </p:sp>
    </p:spTree>
    <p:extLst>
      <p:ext uri="{BB962C8B-B14F-4D97-AF65-F5344CB8AC3E}">
        <p14:creationId xmlns:p14="http://schemas.microsoft.com/office/powerpoint/2010/main" xmlns="" val="2654473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DC7FDEC-ED45-4081-9D17-FBD390BE2C7D}" type="datetimeFigureOut">
              <a:rPr lang="ru-RU" smtClean="0"/>
              <a:pPr/>
              <a:t>25.01.2018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1E2D7B-9253-4828-AC94-368C9A795F58}" type="slidenum">
              <a:rPr lang="ru-RU" smtClean="0"/>
              <a:pPr/>
              <a:t>‹#›</a:t>
            </a:fld>
            <a:endParaRPr lang="ru-RU"/>
          </a:p>
        </p:txBody>
      </p:sp>
    </p:spTree>
    <p:extLst>
      <p:ext uri="{BB962C8B-B14F-4D97-AF65-F5344CB8AC3E}">
        <p14:creationId xmlns:p14="http://schemas.microsoft.com/office/powerpoint/2010/main" xmlns="" val="1352019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DC7FDEC-ED45-4081-9D17-FBD390BE2C7D}" type="datetimeFigureOut">
              <a:rPr lang="ru-RU" smtClean="0"/>
              <a:pPr/>
              <a:t>25.01.2018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1E2D7B-9253-4828-AC94-368C9A795F58}" type="slidenum">
              <a:rPr lang="ru-RU" smtClean="0"/>
              <a:pPr/>
              <a:t>‹#›</a:t>
            </a:fld>
            <a:endParaRPr lang="ru-RU"/>
          </a:p>
        </p:txBody>
      </p:sp>
    </p:spTree>
    <p:extLst>
      <p:ext uri="{BB962C8B-B14F-4D97-AF65-F5344CB8AC3E}">
        <p14:creationId xmlns:p14="http://schemas.microsoft.com/office/powerpoint/2010/main" xmlns="" val="92842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DC7FDEC-ED45-4081-9D17-FBD390BE2C7D}" type="datetimeFigureOut">
              <a:rPr lang="ru-RU" smtClean="0"/>
              <a:pPr/>
              <a:t>25.01.2018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1E2D7B-9253-4828-AC94-368C9A795F58}" type="slidenum">
              <a:rPr lang="ru-RU" smtClean="0"/>
              <a:pPr/>
              <a:t>‹#›</a:t>
            </a:fld>
            <a:endParaRPr lang="ru-RU"/>
          </a:p>
        </p:txBody>
      </p:sp>
    </p:spTree>
    <p:extLst>
      <p:ext uri="{BB962C8B-B14F-4D97-AF65-F5344CB8AC3E}">
        <p14:creationId xmlns:p14="http://schemas.microsoft.com/office/powerpoint/2010/main" xmlns="" val="877534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DC7FDEC-ED45-4081-9D17-FBD390BE2C7D}" type="datetimeFigureOut">
              <a:rPr lang="ru-RU" smtClean="0"/>
              <a:pPr/>
              <a:t>25.01.2018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1E2D7B-9253-4828-AC94-368C9A795F58}" type="slidenum">
              <a:rPr lang="ru-RU" smtClean="0"/>
              <a:pPr/>
              <a:t>‹#›</a:t>
            </a:fld>
            <a:endParaRPr lang="ru-RU"/>
          </a:p>
        </p:txBody>
      </p:sp>
    </p:spTree>
    <p:extLst>
      <p:ext uri="{BB962C8B-B14F-4D97-AF65-F5344CB8AC3E}">
        <p14:creationId xmlns:p14="http://schemas.microsoft.com/office/powerpoint/2010/main" xmlns="" val="3931172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DC7FDEC-ED45-4081-9D17-FBD390BE2C7D}" type="datetimeFigureOut">
              <a:rPr lang="ru-RU" smtClean="0"/>
              <a:pPr/>
              <a:t>25.01.2018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1E2D7B-9253-4828-AC94-368C9A795F58}" type="slidenum">
              <a:rPr lang="ru-RU" smtClean="0"/>
              <a:pPr/>
              <a:t>‹#›</a:t>
            </a:fld>
            <a:endParaRPr lang="ru-RU"/>
          </a:p>
        </p:txBody>
      </p:sp>
    </p:spTree>
    <p:extLst>
      <p:ext uri="{BB962C8B-B14F-4D97-AF65-F5344CB8AC3E}">
        <p14:creationId xmlns:p14="http://schemas.microsoft.com/office/powerpoint/2010/main" xmlns="" val="4167712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7FDEC-ED45-4081-9D17-FBD390BE2C7D}" type="datetimeFigureOut">
              <a:rPr lang="ru-RU" smtClean="0"/>
              <a:pPr/>
              <a:t>25.01.2018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1E2D7B-9253-4828-AC94-368C9A795F58}" type="slidenum">
              <a:rPr lang="ru-RU" smtClean="0"/>
              <a:pPr/>
              <a:t>‹#›</a:t>
            </a:fld>
            <a:endParaRPr lang="ru-RU"/>
          </a:p>
        </p:txBody>
      </p:sp>
    </p:spTree>
    <p:extLst>
      <p:ext uri="{BB962C8B-B14F-4D97-AF65-F5344CB8AC3E}">
        <p14:creationId xmlns:p14="http://schemas.microsoft.com/office/powerpoint/2010/main" xmlns="" val="2580136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9559"/>
            <a:ext cx="12192000" cy="6867559"/>
          </a:xfrm>
          <a:prstGeom prst="rect">
            <a:avLst/>
          </a:prstGeom>
        </p:spPr>
      </p:pic>
      <p:sp>
        <p:nvSpPr>
          <p:cNvPr id="2" name="Заголовок 1"/>
          <p:cNvSpPr>
            <a:spLocks noGrp="1"/>
          </p:cNvSpPr>
          <p:nvPr>
            <p:ph type="ctrTitle"/>
          </p:nvPr>
        </p:nvSpPr>
        <p:spPr>
          <a:xfrm>
            <a:off x="374073" y="1837113"/>
            <a:ext cx="11288684" cy="4197928"/>
          </a:xfrm>
        </p:spPr>
        <p:txBody>
          <a:bodyPr>
            <a:noAutofit/>
          </a:bodyPr>
          <a:lstStyle/>
          <a:p>
            <a:r>
              <a:rPr lang="ru-RU" sz="6600" i="1" dirty="0" err="1" smtClean="0">
                <a:solidFill>
                  <a:srgbClr val="0070C0"/>
                </a:solidFill>
                <a:latin typeface="Times New Roman" panose="02020603050405020304" pitchFamily="18" charset="0"/>
                <a:cs typeface="Times New Roman" panose="02020603050405020304" pitchFamily="18" charset="0"/>
              </a:rPr>
              <a:t>Оновы</a:t>
            </a:r>
            <a:r>
              <a:rPr lang="ru-RU" sz="6600" i="1" dirty="0" smtClean="0">
                <a:solidFill>
                  <a:srgbClr val="0070C0"/>
                </a:solidFill>
                <a:latin typeface="Times New Roman" panose="02020603050405020304" pitchFamily="18" charset="0"/>
                <a:cs typeface="Times New Roman" panose="02020603050405020304" pitchFamily="18" charset="0"/>
              </a:rPr>
              <a:t> формирования необратимо правильного звукопроизношения.</a:t>
            </a:r>
            <a:br>
              <a:rPr lang="ru-RU" sz="6600" i="1" dirty="0" smtClean="0">
                <a:solidFill>
                  <a:srgbClr val="0070C0"/>
                </a:solidFill>
                <a:latin typeface="Times New Roman" panose="02020603050405020304" pitchFamily="18" charset="0"/>
                <a:cs typeface="Times New Roman" panose="02020603050405020304" pitchFamily="18" charset="0"/>
              </a:rPr>
            </a:br>
            <a:r>
              <a:rPr lang="ru-RU" sz="6600" i="1" dirty="0" smtClean="0">
                <a:solidFill>
                  <a:srgbClr val="0070C0"/>
                </a:solidFill>
                <a:latin typeface="Times New Roman" panose="02020603050405020304" pitchFamily="18" charset="0"/>
                <a:cs typeface="Times New Roman" panose="02020603050405020304" pitchFamily="18" charset="0"/>
              </a:rPr>
              <a:t> Роль родителей в закреплении необратимо правильного звукопроизношения</a:t>
            </a:r>
            <a:endParaRPr lang="ru-RU" sz="6600" i="1" dirty="0">
              <a:solidFill>
                <a:srgbClr val="0070C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524000" y="3602037"/>
            <a:ext cx="9144000" cy="1693169"/>
          </a:xfrm>
        </p:spPr>
        <p:txBody>
          <a:bodyPr/>
          <a:lstStyle/>
          <a:p>
            <a:endParaRPr lang="ru-RU" dirty="0"/>
          </a:p>
        </p:txBody>
      </p:sp>
    </p:spTree>
    <p:extLst>
      <p:ext uri="{BB962C8B-B14F-4D97-AF65-F5344CB8AC3E}">
        <p14:creationId xmlns:p14="http://schemas.microsoft.com/office/powerpoint/2010/main" xmlns="" val="2141189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6394"/>
            <a:ext cx="12193057" cy="6870787"/>
          </a:xfrm>
          <a:prstGeom prst="rect">
            <a:avLst/>
          </a:prstGeom>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791570" y="1050878"/>
            <a:ext cx="10208526" cy="5104263"/>
          </a:xfrm>
        </p:spPr>
        <p:txBody>
          <a:bodyPr>
            <a:normAutofit fontScale="85000" lnSpcReduction="20000"/>
          </a:bodyPr>
          <a:lstStyle/>
          <a:p>
            <a:pPr marL="0" indent="0">
              <a:buNone/>
            </a:pPr>
            <a:r>
              <a:rPr lang="ru-RU" sz="3900" dirty="0">
                <a:solidFill>
                  <a:schemeClr val="accent5">
                    <a:lumMod val="75000"/>
                  </a:schemeClr>
                </a:solidFill>
              </a:rPr>
              <a:t> </a:t>
            </a:r>
            <a:r>
              <a:rPr lang="ru-RU" sz="4300" dirty="0">
                <a:solidFill>
                  <a:schemeClr val="accent5">
                    <a:lumMod val="75000"/>
                  </a:schemeClr>
                </a:solidFill>
              </a:rPr>
              <a:t>  «Чтобы предупредить угасание звука, следует чаще подсказывать правильное произношение его, подкреплять его живым примером окружающих. В этих случаях нередко помогают другие раздражители, так или иначе связанные с этим звуком, например, напоминание о необходимости говорить правильно, установка окружающих на ясную речь ребенка, их требовательность в отношении произношения, наконец, установка самого ребенка на определенного собеседника». </a:t>
            </a:r>
            <a:r>
              <a:rPr lang="ru-RU" dirty="0"/>
              <a:t/>
            </a:r>
            <a:br>
              <a:rPr lang="ru-RU" dirty="0"/>
            </a:br>
            <a:endParaRPr lang="ru-RU" dirty="0"/>
          </a:p>
        </p:txBody>
      </p:sp>
    </p:spTree>
    <p:extLst>
      <p:ext uri="{BB962C8B-B14F-4D97-AF65-F5344CB8AC3E}">
        <p14:creationId xmlns:p14="http://schemas.microsoft.com/office/powerpoint/2010/main" xmlns="" val="1150438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6394"/>
            <a:ext cx="12193057" cy="6870787"/>
          </a:xfrm>
          <a:prstGeom prst="rect">
            <a:avLst/>
          </a:prstGeom>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724619" y="569343"/>
            <a:ext cx="10929668" cy="5607620"/>
          </a:xfrm>
        </p:spPr>
        <p:txBody>
          <a:bodyPr>
            <a:normAutofit fontScale="92500" lnSpcReduction="20000"/>
          </a:bodyPr>
          <a:lstStyle/>
          <a:p>
            <a:pPr marL="0" indent="0">
              <a:buNone/>
            </a:pPr>
            <a:r>
              <a:rPr lang="ru-RU" sz="4000" dirty="0">
                <a:solidFill>
                  <a:schemeClr val="accent5"/>
                </a:solidFill>
                <a:latin typeface="Times New Roman" panose="02020603050405020304" pitchFamily="18" charset="0"/>
                <a:cs typeface="Times New Roman" panose="02020603050405020304" pitchFamily="18" charset="0"/>
              </a:rPr>
              <a:t>  </a:t>
            </a:r>
            <a:r>
              <a:rPr lang="ru-RU" sz="4000" dirty="0" smtClean="0">
                <a:solidFill>
                  <a:schemeClr val="accent5"/>
                </a:solidFill>
                <a:latin typeface="Times New Roman" panose="02020603050405020304" pitchFamily="18" charset="0"/>
                <a:cs typeface="Times New Roman" panose="02020603050405020304" pitchFamily="18" charset="0"/>
              </a:rPr>
              <a:t>На </a:t>
            </a:r>
            <a:r>
              <a:rPr lang="ru-RU" sz="4000" dirty="0">
                <a:solidFill>
                  <a:schemeClr val="accent5"/>
                </a:solidFill>
                <a:latin typeface="Times New Roman" panose="02020603050405020304" pitchFamily="18" charset="0"/>
                <a:cs typeface="Times New Roman" panose="02020603050405020304" pitchFamily="18" charset="0"/>
              </a:rPr>
              <a:t>первых порах надо поддерживать новые звуки всеми средствами, а не предоставлять малышу произносить их без подкрепления и контроля. </a:t>
            </a:r>
            <a:endParaRPr lang="ru-RU" sz="4000" dirty="0" smtClean="0">
              <a:solidFill>
                <a:schemeClr val="accent5"/>
              </a:solidFill>
              <a:latin typeface="Times New Roman" panose="02020603050405020304" pitchFamily="18" charset="0"/>
              <a:cs typeface="Times New Roman" panose="02020603050405020304" pitchFamily="18" charset="0"/>
            </a:endParaRPr>
          </a:p>
          <a:p>
            <a:pPr marL="0" indent="0">
              <a:buNone/>
            </a:pPr>
            <a:r>
              <a:rPr lang="ru-RU" sz="4000" dirty="0" smtClean="0">
                <a:solidFill>
                  <a:schemeClr val="accent5"/>
                </a:solidFill>
                <a:latin typeface="Times New Roman" panose="02020603050405020304" pitchFamily="18" charset="0"/>
                <a:cs typeface="Times New Roman" panose="02020603050405020304" pitchFamily="18" charset="0"/>
              </a:rPr>
              <a:t>В </a:t>
            </a:r>
            <a:r>
              <a:rPr lang="ru-RU" sz="4000" dirty="0">
                <a:solidFill>
                  <a:schemeClr val="accent5"/>
                </a:solidFill>
                <a:latin typeface="Times New Roman" panose="02020603050405020304" pitchFamily="18" charset="0"/>
                <a:cs typeface="Times New Roman" panose="02020603050405020304" pitchFamily="18" charset="0"/>
              </a:rPr>
              <a:t>этом отношении большую опасность представляют домашние задания, которые не контролируются старшими. </a:t>
            </a:r>
            <a:endParaRPr lang="ru-RU" sz="4000" dirty="0" smtClean="0">
              <a:solidFill>
                <a:schemeClr val="accent5"/>
              </a:solidFill>
              <a:latin typeface="Times New Roman" panose="02020603050405020304" pitchFamily="18" charset="0"/>
              <a:cs typeface="Times New Roman" panose="02020603050405020304" pitchFamily="18" charset="0"/>
            </a:endParaRPr>
          </a:p>
          <a:p>
            <a:pPr marL="0" indent="0">
              <a:buNone/>
            </a:pPr>
            <a:r>
              <a:rPr lang="ru-RU" sz="4000" dirty="0" smtClean="0">
                <a:solidFill>
                  <a:schemeClr val="accent5"/>
                </a:solidFill>
                <a:latin typeface="Times New Roman" panose="02020603050405020304" pitchFamily="18" charset="0"/>
                <a:cs typeface="Times New Roman" panose="02020603050405020304" pitchFamily="18" charset="0"/>
              </a:rPr>
              <a:t>Даже </a:t>
            </a:r>
            <a:r>
              <a:rPr lang="ru-RU" sz="4000" dirty="0">
                <a:solidFill>
                  <a:schemeClr val="accent5"/>
                </a:solidFill>
                <a:latin typeface="Times New Roman" panose="02020603050405020304" pitchFamily="18" charset="0"/>
                <a:cs typeface="Times New Roman" panose="02020603050405020304" pitchFamily="18" charset="0"/>
              </a:rPr>
              <a:t>если ребенок уже сам читает – нельзя позволять ему самому читать слова «с листа», нужно чтобы взрослый прочитал ему слово, после чего ребенок может это повторить. </a:t>
            </a:r>
            <a:endParaRPr lang="ru-RU" sz="4000" dirty="0" smtClean="0">
              <a:solidFill>
                <a:schemeClr val="accent5"/>
              </a:solidFill>
              <a:latin typeface="Times New Roman" panose="02020603050405020304" pitchFamily="18" charset="0"/>
              <a:cs typeface="Times New Roman" panose="02020603050405020304" pitchFamily="18" charset="0"/>
            </a:endParaRPr>
          </a:p>
          <a:p>
            <a:pPr marL="0" indent="0">
              <a:buNone/>
            </a:pPr>
            <a:r>
              <a:rPr lang="ru-RU" sz="4000" dirty="0">
                <a:solidFill>
                  <a:schemeClr val="accent5"/>
                </a:solidFill>
                <a:latin typeface="Times New Roman" panose="02020603050405020304" pitchFamily="18" charset="0"/>
                <a:cs typeface="Times New Roman" panose="02020603050405020304" pitchFamily="18" charset="0"/>
              </a:rPr>
              <a:t> Точно так же необходимо, чтобы взрослый слушал и отслеживал правильность произношения</a:t>
            </a:r>
          </a:p>
          <a:p>
            <a:endParaRPr lang="ru-RU" dirty="0"/>
          </a:p>
        </p:txBody>
      </p:sp>
    </p:spTree>
    <p:extLst>
      <p:ext uri="{BB962C8B-B14F-4D97-AF65-F5344CB8AC3E}">
        <p14:creationId xmlns:p14="http://schemas.microsoft.com/office/powerpoint/2010/main" xmlns="" val="48629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6394"/>
            <a:ext cx="12193057" cy="6870787"/>
          </a:xfrm>
          <a:prstGeom prst="rect">
            <a:avLst/>
          </a:prstGeom>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457201" y="365125"/>
            <a:ext cx="10896600" cy="5811838"/>
          </a:xfrm>
        </p:spPr>
        <p:txBody>
          <a:bodyPr>
            <a:normAutofit fontScale="25000" lnSpcReduction="20000"/>
          </a:bodyPr>
          <a:lstStyle/>
          <a:p>
            <a:pPr marL="0" indent="0" algn="ctr">
              <a:buNone/>
            </a:pPr>
            <a:r>
              <a:rPr lang="ru-RU" sz="17600" b="1" i="1" dirty="0">
                <a:solidFill>
                  <a:schemeClr val="accent5"/>
                </a:solidFill>
                <a:latin typeface="Times New Roman" panose="02020603050405020304" pitchFamily="18" charset="0"/>
                <a:cs typeface="Times New Roman" panose="02020603050405020304" pitchFamily="18" charset="0"/>
              </a:rPr>
              <a:t>Советы родителям</a:t>
            </a:r>
            <a:r>
              <a:rPr lang="ru-RU" sz="17600" b="1" i="1" dirty="0" smtClean="0">
                <a:solidFill>
                  <a:schemeClr val="accent5"/>
                </a:solidFill>
                <a:latin typeface="Times New Roman" panose="02020603050405020304" pitchFamily="18" charset="0"/>
                <a:cs typeface="Times New Roman" panose="02020603050405020304" pitchFamily="18" charset="0"/>
              </a:rPr>
              <a:t>.</a:t>
            </a:r>
          </a:p>
          <a:p>
            <a:pPr marL="0" indent="0" algn="ctr">
              <a:buNone/>
            </a:pPr>
            <a:endParaRPr lang="ru-RU" sz="11100" dirty="0"/>
          </a:p>
          <a:p>
            <a:pPr marL="0" indent="0">
              <a:buNone/>
            </a:pPr>
            <a:r>
              <a:rPr lang="ru-RU" sz="11100" dirty="0">
                <a:solidFill>
                  <a:schemeClr val="accent5"/>
                </a:solidFill>
              </a:rPr>
              <a:t>1. Занятия по тетради проводите перед зеркалом.</a:t>
            </a:r>
          </a:p>
          <a:p>
            <a:pPr marL="0" indent="0">
              <a:buNone/>
            </a:pPr>
            <a:r>
              <a:rPr lang="ru-RU" sz="11100" dirty="0">
                <a:solidFill>
                  <a:schemeClr val="accent5"/>
                </a:solidFill>
              </a:rPr>
              <a:t>2. Длительность занятий 15-20 минут.</a:t>
            </a:r>
          </a:p>
          <a:p>
            <a:pPr marL="0" indent="0">
              <a:buNone/>
            </a:pPr>
            <a:r>
              <a:rPr lang="ru-RU" sz="11100" dirty="0">
                <a:solidFill>
                  <a:schemeClr val="accent5"/>
                </a:solidFill>
              </a:rPr>
              <a:t>3. Занятия должны проходить в спокойной, доброжелательной обстановке.</a:t>
            </a:r>
          </a:p>
          <a:p>
            <a:pPr marL="0" indent="0">
              <a:buNone/>
            </a:pPr>
            <a:r>
              <a:rPr lang="ru-RU" sz="11100" dirty="0">
                <a:solidFill>
                  <a:schemeClr val="accent5"/>
                </a:solidFill>
              </a:rPr>
              <a:t>4. Во время выполнения заданий постоянно следите за правильным положением языка.</a:t>
            </a:r>
          </a:p>
          <a:p>
            <a:pPr marL="0" indent="0">
              <a:buNone/>
            </a:pPr>
            <a:r>
              <a:rPr lang="ru-RU" sz="11100" dirty="0">
                <a:solidFill>
                  <a:schemeClr val="accent5"/>
                </a:solidFill>
              </a:rPr>
              <a:t>5. Вводите вызываемые и закреплённые звуки в обиходную речь ребёнка, вырабатывая у него навык самоконтроля.</a:t>
            </a:r>
          </a:p>
          <a:p>
            <a:pPr marL="0" indent="0">
              <a:buNone/>
            </a:pPr>
            <a:r>
              <a:rPr lang="ru-RU" sz="11100" dirty="0">
                <a:solidFill>
                  <a:schemeClr val="accent5"/>
                </a:solidFill>
              </a:rPr>
              <a:t>6. Помните, что сроки преодоления речевых нарушений зависят от степени сложности дефекта, индивидуальных особенностей ребёнка, регулярности занятий, заинтересованности и участия родителей в коррекционной работе.</a:t>
            </a:r>
          </a:p>
          <a:p>
            <a:pPr marL="0" indent="0" algn="ctr">
              <a:buNone/>
            </a:pPr>
            <a:r>
              <a:rPr lang="ru-RU" sz="11100" dirty="0">
                <a:solidFill>
                  <a:srgbClr val="FF0000"/>
                </a:solidFill>
              </a:rPr>
              <a:t>7. </a:t>
            </a:r>
            <a:r>
              <a:rPr lang="ru-RU" sz="11100" dirty="0">
                <a:solidFill>
                  <a:srgbClr val="FF0000"/>
                </a:solidFill>
                <a:latin typeface="Times New Roman" panose="02020603050405020304" pitchFamily="18" charset="0"/>
                <a:cs typeface="Times New Roman" panose="02020603050405020304" pitchFamily="18" charset="0"/>
              </a:rPr>
              <a:t>Верьте в силы своего ребёнка! Верой и терпением</a:t>
            </a:r>
          </a:p>
          <a:p>
            <a:pPr marL="0" indent="0" algn="ctr">
              <a:buNone/>
            </a:pPr>
            <a:r>
              <a:rPr lang="ru-RU" sz="11100" dirty="0" smtClean="0">
                <a:solidFill>
                  <a:srgbClr val="FF0000"/>
                </a:solidFill>
                <a:latin typeface="Times New Roman" panose="02020603050405020304" pitchFamily="18" charset="0"/>
                <a:cs typeface="Times New Roman" panose="02020603050405020304" pitchFamily="18" charset="0"/>
              </a:rPr>
              <a:t> вселите </a:t>
            </a:r>
            <a:r>
              <a:rPr lang="ru-RU" sz="11100" dirty="0">
                <a:solidFill>
                  <a:srgbClr val="FF0000"/>
                </a:solidFill>
                <a:latin typeface="Times New Roman" panose="02020603050405020304" pitchFamily="18" charset="0"/>
                <a:cs typeface="Times New Roman" panose="02020603050405020304" pitchFamily="18" charset="0"/>
              </a:rPr>
              <a:t>в него уверенность  в исправление нарушения речи.</a:t>
            </a:r>
          </a:p>
          <a:p>
            <a:endParaRPr lang="ru-RU" dirty="0"/>
          </a:p>
        </p:txBody>
      </p:sp>
    </p:spTree>
    <p:extLst>
      <p:ext uri="{BB962C8B-B14F-4D97-AF65-F5344CB8AC3E}">
        <p14:creationId xmlns:p14="http://schemas.microsoft.com/office/powerpoint/2010/main" xmlns="" val="1882961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6394"/>
            <a:ext cx="12193057" cy="6870787"/>
          </a:xfrm>
          <a:prstGeom prst="rect">
            <a:avLst/>
          </a:prstGeom>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492370" y="2285999"/>
            <a:ext cx="9861430" cy="3890963"/>
          </a:xfrm>
        </p:spPr>
        <p:txBody>
          <a:bodyPr>
            <a:normAutofit/>
          </a:bodyPr>
          <a:lstStyle/>
          <a:p>
            <a:pPr marL="0" indent="0">
              <a:buNone/>
            </a:pPr>
            <a:r>
              <a:rPr lang="ru-RU" sz="7200" b="1" i="1" dirty="0" smtClean="0">
                <a:solidFill>
                  <a:schemeClr val="accent5"/>
                </a:solidFill>
                <a:latin typeface="Times New Roman" panose="02020603050405020304" pitchFamily="18" charset="0"/>
                <a:cs typeface="Times New Roman" panose="02020603050405020304" pitchFamily="18" charset="0"/>
              </a:rPr>
              <a:t>Спасибо за внимание!</a:t>
            </a:r>
            <a:endParaRPr lang="ru-RU" sz="7200" b="1" i="1"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76056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6394"/>
            <a:ext cx="12193057" cy="6870787"/>
          </a:xfrm>
          <a:prstGeom prst="rect">
            <a:avLst/>
          </a:prstGeom>
        </p:spPr>
      </p:pic>
      <p:sp>
        <p:nvSpPr>
          <p:cNvPr id="2" name="Заголовок 1"/>
          <p:cNvSpPr>
            <a:spLocks noGrp="1"/>
          </p:cNvSpPr>
          <p:nvPr>
            <p:ph type="title"/>
          </p:nvPr>
        </p:nvSpPr>
        <p:spPr>
          <a:xfrm>
            <a:off x="838200" y="315249"/>
            <a:ext cx="10515600" cy="1325563"/>
          </a:xfrm>
        </p:spPr>
        <p:txBody>
          <a:bodyPr/>
          <a:lstStyle/>
          <a:p>
            <a:endParaRPr lang="ru-RU"/>
          </a:p>
        </p:txBody>
      </p:sp>
      <p:sp>
        <p:nvSpPr>
          <p:cNvPr id="3" name="Объект 2"/>
          <p:cNvSpPr>
            <a:spLocks noGrp="1"/>
          </p:cNvSpPr>
          <p:nvPr>
            <p:ph idx="1"/>
          </p:nvPr>
        </p:nvSpPr>
        <p:spPr>
          <a:xfrm>
            <a:off x="431320" y="198408"/>
            <a:ext cx="11352363" cy="7440987"/>
          </a:xfrm>
        </p:spPr>
        <p:txBody>
          <a:bodyPr>
            <a:noAutofit/>
          </a:bodyPr>
          <a:lstStyle/>
          <a:p>
            <a:pPr marL="0" indent="0" algn="ctr">
              <a:buNone/>
            </a:pPr>
            <a:r>
              <a:rPr lang="ru-RU" sz="4400" b="1" i="1" dirty="0">
                <a:solidFill>
                  <a:srgbClr val="0070C0"/>
                </a:solidFill>
                <a:latin typeface="Times New Roman" panose="02020603050405020304" pitchFamily="18" charset="0"/>
                <a:cs typeface="Times New Roman" panose="02020603050405020304" pitchFamily="18" charset="0"/>
              </a:rPr>
              <a:t>В уважаемые родители</a:t>
            </a:r>
            <a:r>
              <a:rPr lang="ru-RU" sz="4400" b="1" i="1" dirty="0" smtClean="0">
                <a:solidFill>
                  <a:srgbClr val="0070C0"/>
                </a:solidFill>
                <a:latin typeface="Times New Roman" panose="02020603050405020304" pitchFamily="18" charset="0"/>
                <a:cs typeface="Times New Roman" panose="02020603050405020304" pitchFamily="18" charset="0"/>
              </a:rPr>
              <a:t>!</a:t>
            </a:r>
          </a:p>
          <a:p>
            <a:pPr marL="0" indent="0" algn="ctr">
              <a:buNone/>
            </a:pPr>
            <a:r>
              <a:rPr lang="ru-RU" sz="4400" i="1" dirty="0" smtClean="0">
                <a:solidFill>
                  <a:srgbClr val="0070C0"/>
                </a:solidFill>
                <a:latin typeface="Times New Roman" panose="02020603050405020304" pitchFamily="18" charset="0"/>
                <a:cs typeface="Times New Roman" panose="02020603050405020304" pitchFamily="18" charset="0"/>
              </a:rPr>
              <a:t> </a:t>
            </a:r>
            <a:r>
              <a:rPr lang="ru-RU" sz="4400" i="1" dirty="0">
                <a:solidFill>
                  <a:srgbClr val="0070C0"/>
                </a:solidFill>
                <a:latin typeface="Times New Roman" panose="02020603050405020304" pitchFamily="18" charset="0"/>
                <a:cs typeface="Times New Roman" panose="02020603050405020304" pitchFamily="18" charset="0"/>
              </a:rPr>
              <a:t>Как только учитель-логопед поставил правильный </a:t>
            </a:r>
            <a:r>
              <a:rPr lang="ru-RU" sz="4400" i="1" dirty="0" smtClean="0">
                <a:solidFill>
                  <a:srgbClr val="0070C0"/>
                </a:solidFill>
                <a:latin typeface="Times New Roman" panose="02020603050405020304" pitchFamily="18" charset="0"/>
                <a:cs typeface="Times New Roman" panose="02020603050405020304" pitchFamily="18" charset="0"/>
              </a:rPr>
              <a:t>звук </a:t>
            </a:r>
            <a:r>
              <a:rPr lang="ru-RU" sz="4400" i="1" dirty="0">
                <a:solidFill>
                  <a:srgbClr val="0070C0"/>
                </a:solidFill>
                <a:latin typeface="Times New Roman" panose="02020603050405020304" pitchFamily="18" charset="0"/>
                <a:cs typeface="Times New Roman" panose="02020603050405020304" pitchFamily="18" charset="0"/>
              </a:rPr>
              <a:t>и ребенок изолированно его произносит, можно принимать активное участие в процессе автоматизации данного звука в самостоятельную речь ребенка</a:t>
            </a:r>
            <a:r>
              <a:rPr lang="ru-RU" sz="4400" i="1" dirty="0" smtClean="0">
                <a:solidFill>
                  <a:srgbClr val="0070C0"/>
                </a:solidFill>
                <a:latin typeface="Times New Roman" panose="02020603050405020304" pitchFamily="18" charset="0"/>
                <a:cs typeface="Times New Roman" panose="02020603050405020304" pitchFamily="18" charset="0"/>
              </a:rPr>
              <a:t>.</a:t>
            </a:r>
          </a:p>
          <a:p>
            <a:pPr marL="0" indent="0" algn="ctr">
              <a:buNone/>
            </a:pPr>
            <a:r>
              <a:rPr lang="ru-RU" sz="4400" i="1" dirty="0" smtClean="0">
                <a:solidFill>
                  <a:srgbClr val="FF0000"/>
                </a:solidFill>
                <a:latin typeface="Times New Roman" panose="02020603050405020304" pitchFamily="18" charset="0"/>
                <a:cs typeface="Times New Roman" panose="02020603050405020304" pitchFamily="18" charset="0"/>
              </a:rPr>
              <a:t> </a:t>
            </a:r>
            <a:r>
              <a:rPr lang="ru-RU" sz="4400" i="1" dirty="0">
                <a:solidFill>
                  <a:srgbClr val="FF0000"/>
                </a:solidFill>
                <a:latin typeface="Times New Roman" panose="02020603050405020304" pitchFamily="18" charset="0"/>
                <a:cs typeface="Times New Roman" panose="02020603050405020304" pitchFamily="18" charset="0"/>
              </a:rPr>
              <a:t>И если ваш ребенок «зашипел», «зарычал», это не значит, что он будет чисто произносить эти звуки в словах и предложениях. </a:t>
            </a:r>
            <a:endParaRPr lang="ru-RU" sz="4400"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48235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6394"/>
            <a:ext cx="12193057" cy="6870787"/>
          </a:xfrm>
          <a:prstGeom prst="rect">
            <a:avLst/>
          </a:prstGeom>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5" name="Прямоугольник 4"/>
          <p:cNvSpPr/>
          <p:nvPr/>
        </p:nvSpPr>
        <p:spPr>
          <a:xfrm>
            <a:off x="405442" y="-6393"/>
            <a:ext cx="11464506" cy="6555641"/>
          </a:xfrm>
          <a:prstGeom prst="rect">
            <a:avLst/>
          </a:prstGeom>
        </p:spPr>
        <p:txBody>
          <a:bodyPr wrap="square">
            <a:spAutoFit/>
          </a:bodyPr>
          <a:lstStyle/>
          <a:p>
            <a:pPr algn="ctr"/>
            <a:r>
              <a:rPr lang="ru-RU" sz="4400" b="1" i="1" dirty="0">
                <a:solidFill>
                  <a:schemeClr val="accent5"/>
                </a:solidFill>
                <a:latin typeface="Times New Roman" panose="02020603050405020304" pitchFamily="18" charset="0"/>
                <a:ea typeface="Times New Roman" panose="02020603050405020304" pitchFamily="18" charset="0"/>
                <a:cs typeface="Times New Roman" panose="02020603050405020304" pitchFamily="18" charset="0"/>
              </a:rPr>
              <a:t>Необходимо соблюдать следующие этапы по </a:t>
            </a:r>
            <a:r>
              <a:rPr lang="ru-RU" sz="4400" b="1" i="1" dirty="0" smtClean="0">
                <a:solidFill>
                  <a:schemeClr val="accent5"/>
                </a:solidFill>
                <a:latin typeface="Times New Roman" panose="02020603050405020304" pitchFamily="18" charset="0"/>
                <a:ea typeface="Times New Roman" panose="02020603050405020304" pitchFamily="18" charset="0"/>
                <a:cs typeface="Times New Roman" panose="02020603050405020304" pitchFamily="18" charset="0"/>
              </a:rPr>
              <a:t>автоматизации </a:t>
            </a:r>
            <a:r>
              <a:rPr lang="ru-RU" sz="4400" b="1" i="1" dirty="0">
                <a:solidFill>
                  <a:schemeClr val="accent5"/>
                </a:solidFill>
                <a:latin typeface="Times New Roman" panose="02020603050405020304" pitchFamily="18" charset="0"/>
                <a:ea typeface="Times New Roman" panose="02020603050405020304" pitchFamily="18" charset="0"/>
                <a:cs typeface="Times New Roman" panose="02020603050405020304" pitchFamily="18" charset="0"/>
              </a:rPr>
              <a:t>звуков</a:t>
            </a:r>
            <a:r>
              <a:rPr lang="ru-RU" sz="4400" b="1" i="1" dirty="0" smtClean="0">
                <a:solidFill>
                  <a:schemeClr val="accent5"/>
                </a:solidFill>
                <a:latin typeface="Times New Roman" panose="02020603050405020304" pitchFamily="18" charset="0"/>
                <a:ea typeface="Times New Roman" panose="02020603050405020304" pitchFamily="18" charset="0"/>
                <a:cs typeface="Times New Roman" panose="02020603050405020304" pitchFamily="18" charset="0"/>
              </a:rPr>
              <a:t>.</a:t>
            </a:r>
          </a:p>
          <a:p>
            <a:pPr marL="571500" indent="-571500">
              <a:buFont typeface="Wingdings" panose="05000000000000000000" pitchFamily="2" charset="2"/>
              <a:buChar char="v"/>
            </a:pPr>
            <a:r>
              <a:rPr lang="ru-RU" sz="4400" dirty="0">
                <a:solidFill>
                  <a:schemeClr val="accent5"/>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4400" dirty="0">
                <a:solidFill>
                  <a:schemeClr val="accent5"/>
                </a:solidFill>
                <a:latin typeface="Times New Roman" panose="02020603050405020304" pitchFamily="18" charset="0"/>
                <a:ea typeface="Times New Roman" panose="02020603050405020304" pitchFamily="18" charset="0"/>
                <a:cs typeface="Times New Roman" panose="02020603050405020304" pitchFamily="18" charset="0"/>
              </a:rPr>
            </a:br>
            <a:r>
              <a:rPr lang="ru-RU" sz="3600" dirty="0" smtClean="0">
                <a:solidFill>
                  <a:schemeClr val="accent5"/>
                </a:solidFill>
                <a:latin typeface="Times New Roman" panose="02020603050405020304" pitchFamily="18" charset="0"/>
                <a:ea typeface="Times New Roman" panose="02020603050405020304" pitchFamily="18" charset="0"/>
                <a:cs typeface="Times New Roman" panose="02020603050405020304" pitchFamily="18" charset="0"/>
              </a:rPr>
              <a:t>автоматизация </a:t>
            </a:r>
            <a:r>
              <a:rPr lang="ru-RU" sz="3600" dirty="0">
                <a:solidFill>
                  <a:schemeClr val="accent5"/>
                </a:solidFill>
                <a:latin typeface="Times New Roman" panose="02020603050405020304" pitchFamily="18" charset="0"/>
                <a:ea typeface="Times New Roman" panose="02020603050405020304" pitchFamily="18" charset="0"/>
                <a:cs typeface="Times New Roman" panose="02020603050405020304" pitchFamily="18" charset="0"/>
              </a:rPr>
              <a:t>изолированного </a:t>
            </a:r>
            <a:r>
              <a:rPr lang="ru-RU" sz="3600" dirty="0" smtClean="0">
                <a:solidFill>
                  <a:schemeClr val="accent5"/>
                </a:solidFill>
                <a:latin typeface="Times New Roman" panose="02020603050405020304" pitchFamily="18" charset="0"/>
                <a:ea typeface="Times New Roman" panose="02020603050405020304" pitchFamily="18" charset="0"/>
                <a:cs typeface="Times New Roman" panose="02020603050405020304" pitchFamily="18" charset="0"/>
              </a:rPr>
              <a:t>звука; </a:t>
            </a:r>
            <a:r>
              <a:rPr lang="ru-RU" sz="3600" dirty="0">
                <a:solidFill>
                  <a:schemeClr val="accent5"/>
                </a:solidFill>
                <a:latin typeface="Times New Roman" panose="02020603050405020304" pitchFamily="18" charset="0"/>
                <a:ea typeface="Times New Roman" panose="02020603050405020304" pitchFamily="18" charset="0"/>
                <a:cs typeface="Times New Roman" panose="02020603050405020304" pitchFamily="18" charset="0"/>
              </a:rPr>
              <a:t>автоматизация звука в </a:t>
            </a:r>
            <a:r>
              <a:rPr lang="ru-RU" sz="3600" dirty="0" smtClean="0">
                <a:solidFill>
                  <a:schemeClr val="accent5"/>
                </a:solidFill>
                <a:latin typeface="Times New Roman" panose="02020603050405020304" pitchFamily="18" charset="0"/>
                <a:ea typeface="Times New Roman" panose="02020603050405020304" pitchFamily="18" charset="0"/>
                <a:cs typeface="Times New Roman" panose="02020603050405020304" pitchFamily="18" charset="0"/>
              </a:rPr>
              <a:t>слогах;</a:t>
            </a:r>
            <a:r>
              <a:rPr lang="ru-RU" sz="3600" dirty="0">
                <a:solidFill>
                  <a:schemeClr val="accent5"/>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3600" dirty="0" smtClean="0">
              <a:solidFill>
                <a:schemeClr val="accent5"/>
              </a:solidFill>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v"/>
            </a:pPr>
            <a:r>
              <a:rPr lang="ru-RU" sz="3600" dirty="0" smtClean="0">
                <a:solidFill>
                  <a:schemeClr val="accent5"/>
                </a:solidFill>
                <a:latin typeface="Times New Roman" panose="02020603050405020304" pitchFamily="18" charset="0"/>
                <a:ea typeface="Times New Roman" panose="02020603050405020304" pitchFamily="18" charset="0"/>
                <a:cs typeface="Times New Roman" panose="02020603050405020304" pitchFamily="18" charset="0"/>
              </a:rPr>
              <a:t>автоматизация </a:t>
            </a:r>
            <a:r>
              <a:rPr lang="ru-RU" sz="3600" dirty="0">
                <a:solidFill>
                  <a:schemeClr val="accent5"/>
                </a:solidFill>
                <a:latin typeface="Times New Roman" panose="02020603050405020304" pitchFamily="18" charset="0"/>
                <a:ea typeface="Times New Roman" panose="02020603050405020304" pitchFamily="18" charset="0"/>
                <a:cs typeface="Times New Roman" panose="02020603050405020304" pitchFamily="18" charset="0"/>
              </a:rPr>
              <a:t>звука в </a:t>
            </a:r>
            <a:r>
              <a:rPr lang="ru-RU" sz="3600" dirty="0" smtClean="0">
                <a:solidFill>
                  <a:schemeClr val="accent5"/>
                </a:solidFill>
                <a:latin typeface="Times New Roman" panose="02020603050405020304" pitchFamily="18" charset="0"/>
                <a:ea typeface="Times New Roman" panose="02020603050405020304" pitchFamily="18" charset="0"/>
                <a:cs typeface="Times New Roman" panose="02020603050405020304" pitchFamily="18" charset="0"/>
              </a:rPr>
              <a:t>словах; </a:t>
            </a:r>
          </a:p>
          <a:p>
            <a:pPr marL="571500" indent="-571500">
              <a:buFont typeface="Wingdings" panose="05000000000000000000" pitchFamily="2" charset="2"/>
              <a:buChar char="v"/>
            </a:pPr>
            <a:r>
              <a:rPr lang="ru-RU" sz="3600" dirty="0" smtClean="0">
                <a:solidFill>
                  <a:schemeClr val="accent5"/>
                </a:solidFill>
                <a:latin typeface="Times New Roman" panose="02020603050405020304" pitchFamily="18" charset="0"/>
                <a:ea typeface="Times New Roman" panose="02020603050405020304" pitchFamily="18" charset="0"/>
                <a:cs typeface="Times New Roman" panose="02020603050405020304" pitchFamily="18" charset="0"/>
              </a:rPr>
              <a:t>автоматизация </a:t>
            </a:r>
            <a:r>
              <a:rPr lang="ru-RU" sz="3600" dirty="0">
                <a:solidFill>
                  <a:schemeClr val="accent5"/>
                </a:solidFill>
                <a:latin typeface="Times New Roman" panose="02020603050405020304" pitchFamily="18" charset="0"/>
                <a:ea typeface="Times New Roman" panose="02020603050405020304" pitchFamily="18" charset="0"/>
                <a:cs typeface="Times New Roman" panose="02020603050405020304" pitchFamily="18" charset="0"/>
              </a:rPr>
              <a:t>звука в словосочетаниях, </a:t>
            </a:r>
            <a:r>
              <a:rPr lang="ru-RU" sz="3600" dirty="0" smtClean="0">
                <a:solidFill>
                  <a:schemeClr val="accent5"/>
                </a:solidFill>
                <a:latin typeface="Times New Roman" panose="02020603050405020304" pitchFamily="18" charset="0"/>
                <a:ea typeface="Times New Roman" panose="02020603050405020304" pitchFamily="18" charset="0"/>
                <a:cs typeface="Times New Roman" panose="02020603050405020304" pitchFamily="18" charset="0"/>
              </a:rPr>
              <a:t>фразах, предложениях;</a:t>
            </a:r>
            <a:r>
              <a:rPr lang="ru-RU" sz="3600" dirty="0">
                <a:solidFill>
                  <a:schemeClr val="accent5"/>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3600" dirty="0" smtClean="0">
              <a:solidFill>
                <a:schemeClr val="accent5"/>
              </a:solidFill>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v"/>
            </a:pPr>
            <a:r>
              <a:rPr lang="ru-RU" sz="3600" dirty="0" smtClean="0">
                <a:solidFill>
                  <a:schemeClr val="accent5"/>
                </a:solidFill>
                <a:latin typeface="Times New Roman" panose="02020603050405020304" pitchFamily="18" charset="0"/>
                <a:ea typeface="Times New Roman" panose="02020603050405020304" pitchFamily="18" charset="0"/>
                <a:cs typeface="Times New Roman" panose="02020603050405020304" pitchFamily="18" charset="0"/>
              </a:rPr>
              <a:t>автоматизация </a:t>
            </a:r>
            <a:r>
              <a:rPr lang="ru-RU" sz="3600" dirty="0">
                <a:solidFill>
                  <a:schemeClr val="accent5"/>
                </a:solidFill>
                <a:latin typeface="Times New Roman" panose="02020603050405020304" pitchFamily="18" charset="0"/>
                <a:ea typeface="Times New Roman" panose="02020603050405020304" pitchFamily="18" charset="0"/>
                <a:cs typeface="Times New Roman" panose="02020603050405020304" pitchFamily="18" charset="0"/>
              </a:rPr>
              <a:t>звука в </a:t>
            </a:r>
            <a:r>
              <a:rPr lang="ru-RU" sz="3600" dirty="0" smtClean="0">
                <a:solidFill>
                  <a:schemeClr val="accent5"/>
                </a:solidFill>
                <a:latin typeface="Times New Roman" panose="02020603050405020304" pitchFamily="18" charset="0"/>
                <a:ea typeface="Times New Roman" panose="02020603050405020304" pitchFamily="18" charset="0"/>
                <a:cs typeface="Times New Roman" panose="02020603050405020304" pitchFamily="18" charset="0"/>
              </a:rPr>
              <a:t>стихах; </a:t>
            </a:r>
          </a:p>
          <a:p>
            <a:pPr marL="571500" indent="-571500">
              <a:buFont typeface="Wingdings" panose="05000000000000000000" pitchFamily="2" charset="2"/>
              <a:buChar char="v"/>
            </a:pPr>
            <a:r>
              <a:rPr lang="ru-RU" sz="3600" dirty="0" smtClean="0">
                <a:solidFill>
                  <a:schemeClr val="accent5"/>
                </a:solidFill>
                <a:latin typeface="Times New Roman" panose="02020603050405020304" pitchFamily="18" charset="0"/>
                <a:ea typeface="Times New Roman" panose="02020603050405020304" pitchFamily="18" charset="0"/>
                <a:cs typeface="Times New Roman" panose="02020603050405020304" pitchFamily="18" charset="0"/>
              </a:rPr>
              <a:t>автоматизация </a:t>
            </a:r>
            <a:r>
              <a:rPr lang="ru-RU" sz="3600" dirty="0">
                <a:solidFill>
                  <a:schemeClr val="accent5"/>
                </a:solidFill>
                <a:latin typeface="Times New Roman" panose="02020603050405020304" pitchFamily="18" charset="0"/>
                <a:ea typeface="Times New Roman" panose="02020603050405020304" pitchFamily="18" charset="0"/>
                <a:cs typeface="Times New Roman" panose="02020603050405020304" pitchFamily="18" charset="0"/>
              </a:rPr>
              <a:t>звука в текстах, </a:t>
            </a:r>
            <a:r>
              <a:rPr lang="ru-RU" sz="3600" dirty="0" smtClean="0">
                <a:solidFill>
                  <a:schemeClr val="accent5"/>
                </a:solidFill>
                <a:latin typeface="Times New Roman" panose="02020603050405020304" pitchFamily="18" charset="0"/>
                <a:ea typeface="Times New Roman" panose="02020603050405020304" pitchFamily="18" charset="0"/>
                <a:cs typeface="Times New Roman" panose="02020603050405020304" pitchFamily="18" charset="0"/>
              </a:rPr>
              <a:t>рассказах; </a:t>
            </a:r>
            <a:r>
              <a:rPr lang="ru-RU" sz="3600" dirty="0">
                <a:solidFill>
                  <a:schemeClr val="accent5"/>
                </a:solidFill>
                <a:latin typeface="Times New Roman" panose="02020603050405020304" pitchFamily="18" charset="0"/>
                <a:ea typeface="Times New Roman" panose="02020603050405020304" pitchFamily="18" charset="0"/>
                <a:cs typeface="Times New Roman" panose="02020603050405020304" pitchFamily="18" charset="0"/>
              </a:rPr>
              <a:t>автоматизация звука в самостоятельной речи. </a:t>
            </a:r>
            <a:endParaRPr lang="ru-RU" sz="3600"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18177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6394"/>
            <a:ext cx="12193057" cy="6870787"/>
          </a:xfrm>
          <a:prstGeom prst="rect">
            <a:avLst/>
          </a:prstGeom>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pPr marL="0" indent="0">
              <a:buNone/>
            </a:pPr>
            <a:endParaRPr lang="ru-RU" dirty="0"/>
          </a:p>
        </p:txBody>
      </p:sp>
      <p:sp>
        <p:nvSpPr>
          <p:cNvPr id="5" name="Прямоугольник 4"/>
          <p:cNvSpPr/>
          <p:nvPr/>
        </p:nvSpPr>
        <p:spPr>
          <a:xfrm>
            <a:off x="838200" y="77638"/>
            <a:ext cx="10583174" cy="5878532"/>
          </a:xfrm>
          <a:prstGeom prst="rect">
            <a:avLst/>
          </a:prstGeom>
        </p:spPr>
        <p:txBody>
          <a:bodyPr wrap="square">
            <a:spAutoFit/>
          </a:bodyPr>
          <a:lstStyle/>
          <a:p>
            <a:pPr algn="ctr"/>
            <a:r>
              <a:rPr lang="ru-RU" sz="4800" b="1" i="1" dirty="0">
                <a:solidFill>
                  <a:schemeClr val="accent5"/>
                </a:solidFill>
                <a:latin typeface="Times New Roman" panose="02020603050405020304" pitchFamily="18" charset="0"/>
                <a:ea typeface="Times New Roman" panose="02020603050405020304" pitchFamily="18" charset="0"/>
                <a:cs typeface="Times New Roman" panose="02020603050405020304" pitchFamily="18" charset="0"/>
              </a:rPr>
              <a:t>Вне зависимости от этапа  нужно помнить несколько моментов</a:t>
            </a:r>
            <a:r>
              <a:rPr lang="ru-RU" sz="4800" b="1" i="1" dirty="0" smtClean="0">
                <a:solidFill>
                  <a:schemeClr val="accent5"/>
                </a:solidFill>
                <a:latin typeface="Times New Roman" panose="02020603050405020304" pitchFamily="18" charset="0"/>
                <a:ea typeface="Times New Roman" panose="02020603050405020304" pitchFamily="18" charset="0"/>
                <a:cs typeface="Times New Roman" panose="02020603050405020304" pitchFamily="18" charset="0"/>
              </a:rPr>
              <a:t>:</a:t>
            </a:r>
          </a:p>
          <a:p>
            <a:pPr algn="ctr"/>
            <a:r>
              <a:rPr lang="ru-RU" sz="4000" dirty="0">
                <a:solidFill>
                  <a:srgbClr val="595D5F"/>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4000" dirty="0">
                <a:solidFill>
                  <a:srgbClr val="595D5F"/>
                </a:solidFill>
                <a:latin typeface="Times New Roman" panose="02020603050405020304" pitchFamily="18" charset="0"/>
                <a:ea typeface="Times New Roman" panose="02020603050405020304" pitchFamily="18" charset="0"/>
                <a:cs typeface="Times New Roman" panose="02020603050405020304" pitchFamily="18" charset="0"/>
              </a:rPr>
            </a:br>
            <a:r>
              <a:rPr lang="ru-RU" sz="4000" dirty="0">
                <a:solidFill>
                  <a:schemeClr val="accent5"/>
                </a:solidFill>
                <a:latin typeface="Times New Roman" panose="02020603050405020304" pitchFamily="18" charset="0"/>
                <a:ea typeface="Times New Roman" panose="02020603050405020304" pitchFamily="18" charset="0"/>
                <a:cs typeface="Times New Roman" panose="02020603050405020304" pitchFamily="18" charset="0"/>
              </a:rPr>
              <a:t>- звук, слог, слово, стишок  сначала показывает </a:t>
            </a:r>
            <a:r>
              <a:rPr lang="ru-RU" sz="4000" dirty="0" smtClean="0">
                <a:solidFill>
                  <a:schemeClr val="accent5"/>
                </a:solidFill>
                <a:latin typeface="Times New Roman" panose="02020603050405020304" pitchFamily="18" charset="0"/>
                <a:ea typeface="Times New Roman" panose="02020603050405020304" pitchFamily="18" charset="0"/>
                <a:cs typeface="Times New Roman" panose="02020603050405020304" pitchFamily="18" charset="0"/>
              </a:rPr>
              <a:t>взрослый </a:t>
            </a:r>
            <a:r>
              <a:rPr lang="ru-RU" sz="4000" dirty="0">
                <a:solidFill>
                  <a:schemeClr val="accent5"/>
                </a:solidFill>
                <a:latin typeface="Times New Roman" panose="02020603050405020304" pitchFamily="18" charset="0"/>
                <a:ea typeface="Times New Roman" panose="02020603050405020304" pitchFamily="18" charset="0"/>
                <a:cs typeface="Times New Roman" panose="02020603050405020304" pitchFamily="18" charset="0"/>
              </a:rPr>
              <a:t>и только потом произносит ребенок</a:t>
            </a:r>
            <a:r>
              <a:rPr lang="ru-RU" sz="4000" dirty="0" smtClean="0">
                <a:solidFill>
                  <a:schemeClr val="accent5"/>
                </a:solidFill>
                <a:latin typeface="Times New Roman" panose="02020603050405020304" pitchFamily="18" charset="0"/>
                <a:ea typeface="Times New Roman" panose="02020603050405020304" pitchFamily="18" charset="0"/>
                <a:cs typeface="Times New Roman" panose="02020603050405020304" pitchFamily="18" charset="0"/>
              </a:rPr>
              <a:t>.</a:t>
            </a:r>
          </a:p>
          <a:p>
            <a:pPr algn="ctr"/>
            <a:r>
              <a:rPr lang="ru-RU" sz="4000" dirty="0" smtClean="0">
                <a:solidFill>
                  <a:schemeClr val="accent5"/>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40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В </a:t>
            </a:r>
            <a:r>
              <a:rPr lang="ru-RU" sz="4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идеале ребенок не должен  на этапе автоматизации звука ошибаться ни разу – чтобы старый стереотип не мешал закреплению нового</a:t>
            </a:r>
            <a:r>
              <a:rPr lang="ru-RU" sz="4000" dirty="0">
                <a:solidFill>
                  <a:schemeClr val="accent5"/>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4000"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18606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057" y="0"/>
            <a:ext cx="12193057" cy="6870787"/>
          </a:xfrm>
          <a:prstGeom prst="rect">
            <a:avLst/>
          </a:prstGeom>
        </p:spPr>
      </p:pic>
      <p:sp>
        <p:nvSpPr>
          <p:cNvPr id="2" name="Заголовок 1"/>
          <p:cNvSpPr>
            <a:spLocks noGrp="1"/>
          </p:cNvSpPr>
          <p:nvPr>
            <p:ph type="title"/>
          </p:nvPr>
        </p:nvSpPr>
        <p:spPr>
          <a:xfrm>
            <a:off x="838199" y="365125"/>
            <a:ext cx="11016990" cy="5949411"/>
          </a:xfrm>
        </p:spPr>
        <p:txBody>
          <a:bodyPr>
            <a:normAutofit fontScale="90000"/>
          </a:bodyPr>
          <a:lstStyle/>
          <a:p>
            <a:r>
              <a:rPr lang="ru-RU" dirty="0" smtClean="0"/>
              <a:t> </a:t>
            </a:r>
            <a:r>
              <a:rPr lang="ru-RU" sz="3200" dirty="0">
                <a:solidFill>
                  <a:schemeClr val="accent5"/>
                </a:solidFill>
                <a:latin typeface="Times New Roman" panose="02020603050405020304" pitchFamily="18" charset="0"/>
                <a:cs typeface="Times New Roman" panose="02020603050405020304" pitchFamily="18" charset="0"/>
              </a:rPr>
              <a:t>Поэтому от взрослого требуется огромное внимание, чтобы успевать раньше ребенка показать или подсказать правильный звук. </a:t>
            </a:r>
            <a:r>
              <a:rPr lang="ru-RU" sz="3200" i="1" dirty="0" smtClean="0">
                <a:solidFill>
                  <a:srgbClr val="FF0000"/>
                </a:solidFill>
                <a:latin typeface="Times New Roman" panose="02020603050405020304" pitchFamily="18" charset="0"/>
                <a:cs typeface="Times New Roman" panose="02020603050405020304" pitchFamily="18" charset="0"/>
              </a:rPr>
              <a:t>«</a:t>
            </a:r>
            <a:r>
              <a:rPr lang="ru-RU" sz="3200" i="1" dirty="0">
                <a:solidFill>
                  <a:srgbClr val="FF0000"/>
                </a:solidFill>
                <a:latin typeface="Times New Roman" panose="02020603050405020304" pitchFamily="18" charset="0"/>
                <a:cs typeface="Times New Roman" panose="02020603050405020304" pitchFamily="18" charset="0"/>
              </a:rPr>
              <a:t>При обучении произношению необходимо следить, чтобы условный раздражитель (произнесение или показ артикуляции педагогом) предшествовал произнесению звука ребенком. В противном случае, когда мы поправляем уже неверно произнесенное, старые неправильные связи еще больше закрепляются и задерживают появление правильного звука. Длительное применение такого порочного приема может превратить  положительный раздражитель в тормозной: ребенку надоедают  назойливые поправки педагога, и он отказывается произносить требуемый звук. Если же ошибка допущена, приходится пользоваться и таким приемом»</a:t>
            </a:r>
            <a:r>
              <a:rPr lang="ru-RU" sz="3200" dirty="0">
                <a:latin typeface="Times New Roman" panose="02020603050405020304" pitchFamily="18" charset="0"/>
                <a:cs typeface="Times New Roman" panose="02020603050405020304" pitchFamily="18" charset="0"/>
              </a:rPr>
              <a:t>  </a:t>
            </a:r>
            <a:r>
              <a:rPr lang="ru-RU" sz="3200" dirty="0">
                <a:solidFill>
                  <a:schemeClr val="accent5"/>
                </a:solidFill>
                <a:latin typeface="Times New Roman" panose="02020603050405020304" pitchFamily="18" charset="0"/>
                <a:cs typeface="Times New Roman" panose="02020603050405020304" pitchFamily="18" charset="0"/>
              </a:rPr>
              <a:t>(М.Е. </a:t>
            </a:r>
            <a:r>
              <a:rPr lang="ru-RU" sz="3200" dirty="0" err="1">
                <a:solidFill>
                  <a:schemeClr val="accent5"/>
                </a:solidFill>
                <a:latin typeface="Times New Roman" panose="02020603050405020304" pitchFamily="18" charset="0"/>
                <a:cs typeface="Times New Roman" panose="02020603050405020304" pitchFamily="18" charset="0"/>
              </a:rPr>
              <a:t>Хватцев</a:t>
            </a:r>
            <a:r>
              <a:rPr lang="ru-RU" sz="3200" dirty="0">
                <a:solidFill>
                  <a:schemeClr val="accent5"/>
                </a:solidFill>
                <a:latin typeface="Times New Roman" panose="02020603050405020304" pitchFamily="18" charset="0"/>
                <a:cs typeface="Times New Roman" panose="02020603050405020304" pitchFamily="18" charset="0"/>
              </a:rPr>
              <a:t> «Логопедия: работа с дошкольниками»).</a:t>
            </a:r>
            <a:r>
              <a:rPr lang="ru-RU" sz="2200" dirty="0"/>
              <a:t/>
            </a:r>
            <a:br>
              <a:rPr lang="ru-RU" sz="2200" dirty="0"/>
            </a:br>
            <a:endParaRPr lang="ru-RU" sz="2200" dirty="0"/>
          </a:p>
        </p:txBody>
      </p:sp>
      <p:sp>
        <p:nvSpPr>
          <p:cNvPr id="3" name="Объект 2"/>
          <p:cNvSpPr>
            <a:spLocks noGrp="1"/>
          </p:cNvSpPr>
          <p:nvPr>
            <p:ph idx="1"/>
          </p:nvPr>
        </p:nvSpPr>
        <p:spPr>
          <a:xfrm>
            <a:off x="838200" y="1785668"/>
            <a:ext cx="10177732" cy="3364302"/>
          </a:xfrm>
        </p:spPr>
        <p:txBody>
          <a:bodyPr/>
          <a:lstStyle/>
          <a:p>
            <a:endParaRPr lang="ru-RU" dirty="0" smtClean="0"/>
          </a:p>
          <a:p>
            <a:endParaRPr lang="ru-RU" dirty="0"/>
          </a:p>
        </p:txBody>
      </p:sp>
    </p:spTree>
    <p:extLst>
      <p:ext uri="{BB962C8B-B14F-4D97-AF65-F5344CB8AC3E}">
        <p14:creationId xmlns:p14="http://schemas.microsoft.com/office/powerpoint/2010/main" xmlns="" val="815419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057" y="-101285"/>
            <a:ext cx="12193057" cy="6870787"/>
          </a:xfrm>
          <a:prstGeom prst="rect">
            <a:avLst/>
          </a:prstGeom>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552091" y="284672"/>
            <a:ext cx="11533517" cy="6159260"/>
          </a:xfrm>
        </p:spPr>
        <p:txBody>
          <a:bodyPr>
            <a:noAutofit/>
          </a:bodyPr>
          <a:lstStyle/>
          <a:p>
            <a:pPr marL="0" indent="0" algn="ctr">
              <a:buNone/>
            </a:pPr>
            <a:r>
              <a:rPr lang="ru-RU" sz="3200" dirty="0" smtClean="0">
                <a:solidFill>
                  <a:schemeClr val="accent5"/>
                </a:solidFill>
                <a:latin typeface="Times New Roman" panose="02020603050405020304" pitchFamily="18" charset="0"/>
                <a:cs typeface="Times New Roman" panose="02020603050405020304" pitchFamily="18" charset="0"/>
              </a:rPr>
              <a:t>Обязательно </a:t>
            </a:r>
            <a:r>
              <a:rPr lang="ru-RU" sz="3200" dirty="0">
                <a:solidFill>
                  <a:schemeClr val="accent5"/>
                </a:solidFill>
                <a:latin typeface="Times New Roman" panose="02020603050405020304" pitchFamily="18" charset="0"/>
                <a:cs typeface="Times New Roman" panose="02020603050405020304" pitchFamily="18" charset="0"/>
              </a:rPr>
              <a:t>нужно закреплять новый звук не только на занятиях у логопеда, но и дома, в процессе домашней работы, и  по возможности в детском </a:t>
            </a:r>
            <a:r>
              <a:rPr lang="ru-RU" sz="3200" dirty="0" smtClean="0">
                <a:solidFill>
                  <a:schemeClr val="accent5"/>
                </a:solidFill>
                <a:latin typeface="Times New Roman" panose="02020603050405020304" pitchFamily="18" charset="0"/>
                <a:cs typeface="Times New Roman" panose="02020603050405020304" pitchFamily="18" charset="0"/>
              </a:rPr>
              <a:t>саду. </a:t>
            </a:r>
            <a:r>
              <a:rPr lang="ru-RU" sz="3200" dirty="0">
                <a:solidFill>
                  <a:schemeClr val="accent5"/>
                </a:solidFill>
                <a:latin typeface="Times New Roman" panose="02020603050405020304" pitchFamily="18" charset="0"/>
                <a:cs typeface="Times New Roman" panose="02020603050405020304" pitchFamily="18" charset="0"/>
              </a:rPr>
              <a:t>Е</a:t>
            </a:r>
            <a:r>
              <a:rPr lang="ru-RU" sz="3200" dirty="0" smtClean="0">
                <a:solidFill>
                  <a:schemeClr val="accent5"/>
                </a:solidFill>
                <a:latin typeface="Times New Roman" panose="02020603050405020304" pitchFamily="18" charset="0"/>
                <a:cs typeface="Times New Roman" panose="02020603050405020304" pitchFamily="18" charset="0"/>
              </a:rPr>
              <a:t>сли </a:t>
            </a:r>
            <a:r>
              <a:rPr lang="ru-RU" sz="3200" dirty="0">
                <a:solidFill>
                  <a:schemeClr val="accent5"/>
                </a:solidFill>
                <a:latin typeface="Times New Roman" panose="02020603050405020304" pitchFamily="18" charset="0"/>
                <a:cs typeface="Times New Roman" panose="02020603050405020304" pitchFamily="18" charset="0"/>
              </a:rPr>
              <a:t>у вас  в детском саду грамотные, понимающие воспитатели, попросите их следить за речью вашего малыша, подбирать стихи для праздников с учетом речевых возможностей </a:t>
            </a:r>
            <a:r>
              <a:rPr lang="ru-RU" sz="3200" dirty="0" smtClean="0">
                <a:solidFill>
                  <a:schemeClr val="accent5"/>
                </a:solidFill>
                <a:latin typeface="Times New Roman" panose="02020603050405020304" pitchFamily="18" charset="0"/>
                <a:cs typeface="Times New Roman" panose="02020603050405020304" pitchFamily="18" charset="0"/>
              </a:rPr>
              <a:t>ребенка. </a:t>
            </a:r>
            <a:r>
              <a:rPr lang="ru-RU" sz="3200" dirty="0">
                <a:solidFill>
                  <a:schemeClr val="accent5"/>
                </a:solidFill>
                <a:latin typeface="Times New Roman" panose="02020603050405020304" pitchFamily="18" charset="0"/>
                <a:cs typeface="Times New Roman" panose="02020603050405020304" pitchFamily="18" charset="0"/>
              </a:rPr>
              <a:t>Если же дошкольник пользуется новым звуком только на занятии, то формируется так называемый </a:t>
            </a:r>
            <a:r>
              <a:rPr lang="ru-RU" sz="3200" b="1" i="1" dirty="0">
                <a:solidFill>
                  <a:srgbClr val="FF0000"/>
                </a:solidFill>
                <a:latin typeface="Times New Roman" panose="02020603050405020304" pitchFamily="18" charset="0"/>
                <a:cs typeface="Times New Roman" panose="02020603050405020304" pitchFamily="18" charset="0"/>
              </a:rPr>
              <a:t>«синдром кабинетной речи», </a:t>
            </a:r>
            <a:r>
              <a:rPr lang="ru-RU" sz="3200" dirty="0">
                <a:solidFill>
                  <a:schemeClr val="accent5"/>
                </a:solidFill>
                <a:latin typeface="Times New Roman" panose="02020603050405020304" pitchFamily="18" charset="0"/>
                <a:cs typeface="Times New Roman" panose="02020603050405020304" pitchFamily="18" charset="0"/>
              </a:rPr>
              <a:t>когда во время занятия все звуки произносятся отлично, а как только малыш выходит за порог  - как будто  никогда ничему и не учился! </a:t>
            </a:r>
            <a:r>
              <a:rPr lang="ru-RU" sz="3200" b="1" i="1" dirty="0">
                <a:solidFill>
                  <a:srgbClr val="FF0000"/>
                </a:solidFill>
                <a:latin typeface="Times New Roman" panose="02020603050405020304" pitchFamily="18" charset="0"/>
                <a:cs typeface="Times New Roman" panose="02020603050405020304" pitchFamily="18" charset="0"/>
              </a:rPr>
              <a:t>Обращайте внимание на речь вашего ребенка дома, в процессе игр и общения. При необходимости поправляйте поставленные звуки в речи. </a:t>
            </a:r>
          </a:p>
        </p:txBody>
      </p:sp>
    </p:spTree>
    <p:extLst>
      <p:ext uri="{BB962C8B-B14F-4D97-AF65-F5344CB8AC3E}">
        <p14:creationId xmlns:p14="http://schemas.microsoft.com/office/powerpoint/2010/main" xmlns="" val="1069451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12193057" cy="6870787"/>
          </a:xfrm>
          <a:prstGeom prst="rect">
            <a:avLst/>
          </a:prstGeom>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805218"/>
            <a:ext cx="10612272" cy="5371745"/>
          </a:xfrm>
        </p:spPr>
        <p:txBody>
          <a:bodyPr>
            <a:noAutofit/>
          </a:bodyPr>
          <a:lstStyle/>
          <a:p>
            <a:pPr marL="0" indent="0">
              <a:buNone/>
            </a:pPr>
            <a:r>
              <a:rPr lang="ru-RU" sz="3600" dirty="0">
                <a:solidFill>
                  <a:schemeClr val="accent5">
                    <a:lumMod val="75000"/>
                  </a:schemeClr>
                </a:solidFill>
              </a:rPr>
              <a:t>И.П. Павлов установил, что в состоянии голода, утомления, сильных переживаний резко ослабевает торможение и усиливается возбуждение. В таком состоянии у детей, если новые речевые стереотипы еще не автоматизированы, снова появляются старые (картавость, шепелявость, заикание). В подобных случаях необходимо поддерживать новые речевые рефлексы подсказом, напоминанием и т.п.  </a:t>
            </a:r>
          </a:p>
        </p:txBody>
      </p:sp>
    </p:spTree>
    <p:extLst>
      <p:ext uri="{BB962C8B-B14F-4D97-AF65-F5344CB8AC3E}">
        <p14:creationId xmlns:p14="http://schemas.microsoft.com/office/powerpoint/2010/main" xmlns="" val="4235504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6394"/>
            <a:ext cx="12193057" cy="6870787"/>
          </a:xfrm>
          <a:prstGeom prst="rect">
            <a:avLst/>
          </a:prstGeom>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a:bodyPr>
          <a:lstStyle/>
          <a:p>
            <a:pPr>
              <a:buNone/>
            </a:pPr>
            <a:r>
              <a:rPr lang="ru-RU" sz="3600" dirty="0" smtClean="0">
                <a:solidFill>
                  <a:schemeClr val="accent5">
                    <a:lumMod val="75000"/>
                  </a:schemeClr>
                </a:solidFill>
              </a:rPr>
              <a:t>   Н</a:t>
            </a:r>
            <a:r>
              <a:rPr lang="ru-RU" sz="3600" dirty="0" smtClean="0">
                <a:solidFill>
                  <a:schemeClr val="accent5">
                    <a:lumMod val="75000"/>
                  </a:schemeClr>
                </a:solidFill>
              </a:rPr>
              <a:t>а </a:t>
            </a:r>
            <a:r>
              <a:rPr lang="ru-RU" sz="3600" dirty="0">
                <a:solidFill>
                  <a:schemeClr val="accent5">
                    <a:lumMod val="75000"/>
                  </a:schemeClr>
                </a:solidFill>
              </a:rPr>
              <a:t>логопедических занятиях в процессе автоматизации звуков очень важна мотивация ребенка, т.е. насколько важно это для него, нужно ли это ему самому и зачем. Конечно, иногда встречаются дети, которые сами просят родителей сходить к логопеду. Но это уникальные случаи. Чаще инициатива исходит от родителей – это МЫ понимаем, зачем нужно правильно говорить, а малышу это пока неведомо, его жизнь и так хороша. </a:t>
            </a:r>
            <a:r>
              <a:rPr lang="ru-RU" dirty="0">
                <a:solidFill>
                  <a:schemeClr val="accent5">
                    <a:lumMod val="75000"/>
                  </a:schemeClr>
                </a:solidFill>
              </a:rPr>
              <a:t> </a:t>
            </a:r>
          </a:p>
        </p:txBody>
      </p:sp>
    </p:spTree>
    <p:extLst>
      <p:ext uri="{BB962C8B-B14F-4D97-AF65-F5344CB8AC3E}">
        <p14:creationId xmlns:p14="http://schemas.microsoft.com/office/powerpoint/2010/main" xmlns="" val="370698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057" y="-12787"/>
            <a:ext cx="12193057" cy="6870787"/>
          </a:xfrm>
          <a:prstGeom prst="rect">
            <a:avLst/>
          </a:prstGeom>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5" name="Прямоугольник 4"/>
          <p:cNvSpPr/>
          <p:nvPr/>
        </p:nvSpPr>
        <p:spPr>
          <a:xfrm>
            <a:off x="354843" y="955344"/>
            <a:ext cx="11163868" cy="5632311"/>
          </a:xfrm>
          <a:prstGeom prst="rect">
            <a:avLst/>
          </a:prstGeom>
        </p:spPr>
        <p:txBody>
          <a:bodyPr wrap="square">
            <a:spAutoFit/>
          </a:bodyPr>
          <a:lstStyle/>
          <a:p>
            <a:r>
              <a:rPr lang="ru-RU" sz="3600" dirty="0">
                <a:solidFill>
                  <a:schemeClr val="accent5">
                    <a:lumMod val="75000"/>
                  </a:schemeClr>
                </a:solidFill>
                <a:latin typeface="Arial" panose="020B0604020202020204" pitchFamily="34" charset="0"/>
                <a:ea typeface="Times New Roman" panose="02020603050405020304" pitchFamily="18" charset="0"/>
              </a:rPr>
              <a:t>  Без должной мотивации логопедические занятия могут растянуться на неопределенный срок.  Мотивация – это не «позанимаешься хорошо, я тебе конфету дам», а  «ты ведь хочешь хорошо учиться в школе, читать стихи на празднике, быть взрослым…»  и много других вариантов, которые подходят именно вашему ребенку. Поэтому очень   важно отношение окружающих, не только мамы и папы, к занятиям ребенка</a:t>
            </a:r>
            <a:r>
              <a:rPr lang="ru-RU" sz="3600" dirty="0" smtClean="0">
                <a:solidFill>
                  <a:schemeClr val="accent5">
                    <a:lumMod val="75000"/>
                  </a:schemeClr>
                </a:solidFill>
                <a:latin typeface="Arial" panose="020B0604020202020204" pitchFamily="34" charset="0"/>
                <a:ea typeface="Times New Roman" panose="02020603050405020304" pitchFamily="18" charset="0"/>
              </a:rPr>
              <a:t>. </a:t>
            </a:r>
            <a:endParaRPr lang="ru-RU" sz="3600" dirty="0">
              <a:solidFill>
                <a:schemeClr val="accent5">
                  <a:lumMod val="75000"/>
                </a:schemeClr>
              </a:solidFill>
            </a:endParaRPr>
          </a:p>
        </p:txBody>
      </p:sp>
    </p:spTree>
    <p:extLst>
      <p:ext uri="{BB962C8B-B14F-4D97-AF65-F5344CB8AC3E}">
        <p14:creationId xmlns:p14="http://schemas.microsoft.com/office/powerpoint/2010/main" xmlns="" val="1132049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418</Words>
  <Application>Microsoft Office PowerPoint</Application>
  <PresentationFormat>Произвольный</PresentationFormat>
  <Paragraphs>34</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Оновы формирования необратимо правильного звукопроизношения.  Роль родителей в закреплении необратимо правильного звукопроизношения</vt:lpstr>
      <vt:lpstr>Слайд 2</vt:lpstr>
      <vt:lpstr>Слайд 3</vt:lpstr>
      <vt:lpstr>Слайд 4</vt:lpstr>
      <vt:lpstr> Поэтому от взрослого требуется огромное внимание, чтобы успевать раньше ребенка показать или подсказать правильный звук. «При обучении произношению необходимо следить, чтобы условный раздражитель (произнесение или показ артикуляции педагогом) предшествовал произнесению звука ребенком. В противном случае, когда мы поправляем уже неверно произнесенное, старые неправильные связи еще больше закрепляются и задерживают появление правильного звука. Длительное применение такого порочного приема может превратить  положительный раздражитель в тормозной: ребенку надоедают  назойливые поправки педагога, и он отказывается произносить требуемый звук. Если же ошибка допущена, приходится пользоваться и таким приемом»  (М.Е. Хватцев «Логопедия: работа с дошкольниками»). </vt:lpstr>
      <vt:lpstr>Слайд 6</vt:lpstr>
      <vt:lpstr>Слайд 7</vt:lpstr>
      <vt:lpstr>Слайд 8</vt:lpstr>
      <vt:lpstr>Слайд 9</vt:lpstr>
      <vt:lpstr>Слайд 10</vt:lpstr>
      <vt:lpstr>Слайд 11</vt:lpstr>
      <vt:lpstr>Слайд 12</vt:lpstr>
      <vt:lpstr>Слайд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Оновы формирования необратимо правильного звукопроизношения.  Роль родителей в закреплении необратимо правильного звукопроизношения</dc:title>
  <dc:creator>Наталия Петрова</dc:creator>
  <cp:lastModifiedBy>ДС-157</cp:lastModifiedBy>
  <cp:revision>13</cp:revision>
  <dcterms:created xsi:type="dcterms:W3CDTF">2018-01-25T08:16:35Z</dcterms:created>
  <dcterms:modified xsi:type="dcterms:W3CDTF">2018-01-25T14:47:24Z</dcterms:modified>
</cp:coreProperties>
</file>